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48" r:id="rId5"/>
  </p:sldMasterIdLst>
  <p:notesMasterIdLst>
    <p:notesMasterId r:id="rId37"/>
  </p:notesMasterIdLst>
  <p:sldIdLst>
    <p:sldId id="257" r:id="rId6"/>
    <p:sldId id="328" r:id="rId7"/>
    <p:sldId id="311" r:id="rId8"/>
    <p:sldId id="338" r:id="rId9"/>
    <p:sldId id="313" r:id="rId10"/>
    <p:sldId id="312" r:id="rId11"/>
    <p:sldId id="344" r:id="rId12"/>
    <p:sldId id="314" r:id="rId13"/>
    <p:sldId id="319" r:id="rId14"/>
    <p:sldId id="317" r:id="rId15"/>
    <p:sldId id="321" r:id="rId16"/>
    <p:sldId id="320" r:id="rId17"/>
    <p:sldId id="331" r:id="rId18"/>
    <p:sldId id="307" r:id="rId19"/>
    <p:sldId id="308" r:id="rId20"/>
    <p:sldId id="309" r:id="rId21"/>
    <p:sldId id="337" r:id="rId22"/>
    <p:sldId id="324" r:id="rId23"/>
    <p:sldId id="332" r:id="rId24"/>
    <p:sldId id="330" r:id="rId25"/>
    <p:sldId id="323" r:id="rId26"/>
    <p:sldId id="336" r:id="rId27"/>
    <p:sldId id="291" r:id="rId28"/>
    <p:sldId id="289" r:id="rId29"/>
    <p:sldId id="322" r:id="rId30"/>
    <p:sldId id="342" r:id="rId31"/>
    <p:sldId id="343" r:id="rId32"/>
    <p:sldId id="340" r:id="rId33"/>
    <p:sldId id="333" r:id="rId34"/>
    <p:sldId id="341" r:id="rId35"/>
    <p:sldId id="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7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DF146DC-AB0C-DEFB-820D-65AA74DC2BF2}" name="Yagna Muni" initials="YM" userId="721afc91f96cd67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4689" autoAdjust="0"/>
  </p:normalViewPr>
  <p:slideViewPr>
    <p:cSldViewPr snapToGrid="0">
      <p:cViewPr varScale="1">
        <p:scale>
          <a:sx n="68" d="100"/>
          <a:sy n="68" d="100"/>
        </p:scale>
        <p:origin x="900" y="60"/>
      </p:cViewPr>
      <p:guideLst>
        <p:guide orient="horz" pos="2184"/>
        <p:guide pos="37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070EC2-958C-4EFF-8D37-E06E1D271809}" type="datetimeFigureOut">
              <a:rPr lang="en-US" smtClean="0"/>
              <a:t>12/20/2022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A3D2F2-1E48-4CBC-A963-81DF683EEBED}" type="slidenum">
              <a:rPr lang="en-US" smtClean="0"/>
              <a:t>‹#›</a:t>
            </a:fld>
            <a:endParaRPr lang="en-US"/>
          </a:p>
        </p:txBody>
      </p:sp>
    </p:spTree>
    <p:extLst>
      <p:ext uri="{BB962C8B-B14F-4D97-AF65-F5344CB8AC3E}">
        <p14:creationId xmlns:p14="http://schemas.microsoft.com/office/powerpoint/2010/main" val="32081151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5</a:t>
            </a:fld>
            <a:endParaRPr lang="en-US"/>
          </a:p>
        </p:txBody>
      </p:sp>
    </p:spTree>
    <p:extLst>
      <p:ext uri="{BB962C8B-B14F-4D97-AF65-F5344CB8AC3E}">
        <p14:creationId xmlns:p14="http://schemas.microsoft.com/office/powerpoint/2010/main" val="1917734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17</a:t>
            </a:fld>
            <a:endParaRPr lang="en-US"/>
          </a:p>
        </p:txBody>
      </p:sp>
    </p:spTree>
    <p:extLst>
      <p:ext uri="{BB962C8B-B14F-4D97-AF65-F5344CB8AC3E}">
        <p14:creationId xmlns:p14="http://schemas.microsoft.com/office/powerpoint/2010/main" val="428664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18</a:t>
            </a:fld>
            <a:endParaRPr lang="en-US"/>
          </a:p>
        </p:txBody>
      </p:sp>
    </p:spTree>
    <p:extLst>
      <p:ext uri="{BB962C8B-B14F-4D97-AF65-F5344CB8AC3E}">
        <p14:creationId xmlns:p14="http://schemas.microsoft.com/office/powerpoint/2010/main" val="3415119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21</a:t>
            </a:fld>
            <a:endParaRPr lang="en-US"/>
          </a:p>
        </p:txBody>
      </p:sp>
    </p:spTree>
    <p:extLst>
      <p:ext uri="{BB962C8B-B14F-4D97-AF65-F5344CB8AC3E}">
        <p14:creationId xmlns:p14="http://schemas.microsoft.com/office/powerpoint/2010/main" val="3998267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25</a:t>
            </a:fld>
            <a:endParaRPr lang="en-US"/>
          </a:p>
        </p:txBody>
      </p:sp>
    </p:spTree>
    <p:extLst>
      <p:ext uri="{BB962C8B-B14F-4D97-AF65-F5344CB8AC3E}">
        <p14:creationId xmlns:p14="http://schemas.microsoft.com/office/powerpoint/2010/main" val="2267873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latin typeface="Century Gothic"/>
                <a:cs typeface="Segoe UI"/>
              </a:rPr>
              <a:t>​</a:t>
            </a:r>
          </a:p>
          <a:p>
            <a:pPr algn="just"/>
            <a:r>
              <a:rPr lang="en-US" dirty="0">
                <a:latin typeface="Century Gothic"/>
                <a:cs typeface="Segoe UI"/>
              </a:rPr>
              <a:t>5 out of 6 Indian bowlers has economy rate greater than 40 while England bowlers have better economy with only 3 bowlers greater than 40 out of 8.</a:t>
            </a:r>
          </a:p>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26</a:t>
            </a:fld>
            <a:endParaRPr lang="en-US"/>
          </a:p>
        </p:txBody>
      </p:sp>
    </p:spTree>
    <p:extLst>
      <p:ext uri="{BB962C8B-B14F-4D97-AF65-F5344CB8AC3E}">
        <p14:creationId xmlns:p14="http://schemas.microsoft.com/office/powerpoint/2010/main" val="1231202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28</a:t>
            </a:fld>
            <a:endParaRPr lang="en-US"/>
          </a:p>
        </p:txBody>
      </p:sp>
    </p:spTree>
    <p:extLst>
      <p:ext uri="{BB962C8B-B14F-4D97-AF65-F5344CB8AC3E}">
        <p14:creationId xmlns:p14="http://schemas.microsoft.com/office/powerpoint/2010/main" val="2437413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29</a:t>
            </a:fld>
            <a:endParaRPr lang="en-US"/>
          </a:p>
        </p:txBody>
      </p:sp>
    </p:spTree>
    <p:extLst>
      <p:ext uri="{BB962C8B-B14F-4D97-AF65-F5344CB8AC3E}">
        <p14:creationId xmlns:p14="http://schemas.microsoft.com/office/powerpoint/2010/main" val="6365708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30</a:t>
            </a:fld>
            <a:endParaRPr lang="en-US"/>
          </a:p>
        </p:txBody>
      </p:sp>
    </p:spTree>
    <p:extLst>
      <p:ext uri="{BB962C8B-B14F-4D97-AF65-F5344CB8AC3E}">
        <p14:creationId xmlns:p14="http://schemas.microsoft.com/office/powerpoint/2010/main" val="2227234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6</a:t>
            </a:fld>
            <a:endParaRPr lang="en-US"/>
          </a:p>
        </p:txBody>
      </p:sp>
    </p:spTree>
    <p:extLst>
      <p:ext uri="{BB962C8B-B14F-4D97-AF65-F5344CB8AC3E}">
        <p14:creationId xmlns:p14="http://schemas.microsoft.com/office/powerpoint/2010/main" val="2756702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8</a:t>
            </a:fld>
            <a:endParaRPr lang="en-US"/>
          </a:p>
        </p:txBody>
      </p:sp>
    </p:spTree>
    <p:extLst>
      <p:ext uri="{BB962C8B-B14F-4D97-AF65-F5344CB8AC3E}">
        <p14:creationId xmlns:p14="http://schemas.microsoft.com/office/powerpoint/2010/main" val="505061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9</a:t>
            </a:fld>
            <a:endParaRPr lang="en-US"/>
          </a:p>
        </p:txBody>
      </p:sp>
    </p:spTree>
    <p:extLst>
      <p:ext uri="{BB962C8B-B14F-4D97-AF65-F5344CB8AC3E}">
        <p14:creationId xmlns:p14="http://schemas.microsoft.com/office/powerpoint/2010/main" val="4266584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10</a:t>
            </a:fld>
            <a:endParaRPr lang="en-US"/>
          </a:p>
        </p:txBody>
      </p:sp>
    </p:spTree>
    <p:extLst>
      <p:ext uri="{BB962C8B-B14F-4D97-AF65-F5344CB8AC3E}">
        <p14:creationId xmlns:p14="http://schemas.microsoft.com/office/powerpoint/2010/main" val="32735770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12</a:t>
            </a:fld>
            <a:endParaRPr lang="en-US"/>
          </a:p>
        </p:txBody>
      </p:sp>
    </p:spTree>
    <p:extLst>
      <p:ext uri="{BB962C8B-B14F-4D97-AF65-F5344CB8AC3E}">
        <p14:creationId xmlns:p14="http://schemas.microsoft.com/office/powerpoint/2010/main" val="407601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14</a:t>
            </a:fld>
            <a:endParaRPr lang="en-US"/>
          </a:p>
        </p:txBody>
      </p:sp>
    </p:spTree>
    <p:extLst>
      <p:ext uri="{BB962C8B-B14F-4D97-AF65-F5344CB8AC3E}">
        <p14:creationId xmlns:p14="http://schemas.microsoft.com/office/powerpoint/2010/main" val="2949125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15</a:t>
            </a:fld>
            <a:endParaRPr lang="en-US"/>
          </a:p>
        </p:txBody>
      </p:sp>
    </p:spTree>
    <p:extLst>
      <p:ext uri="{BB962C8B-B14F-4D97-AF65-F5344CB8AC3E}">
        <p14:creationId xmlns:p14="http://schemas.microsoft.com/office/powerpoint/2010/main" val="3818966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2A3D2F2-1E48-4CBC-A963-81DF683EEBED}" type="slidenum">
              <a:rPr lang="en-US" smtClean="0"/>
              <a:t>16</a:t>
            </a:fld>
            <a:endParaRPr lang="en-US"/>
          </a:p>
        </p:txBody>
      </p:sp>
    </p:spTree>
    <p:extLst>
      <p:ext uri="{BB962C8B-B14F-4D97-AF65-F5344CB8AC3E}">
        <p14:creationId xmlns:p14="http://schemas.microsoft.com/office/powerpoint/2010/main" val="356311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27381-EE12-108C-9A9B-144CF3CDE4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848539-54B9-E9FC-70C3-BF3F43D814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ABB4EE-05EA-7D68-5C38-63E2F050ED9D}"/>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5" name="Footer Placeholder 4">
            <a:extLst>
              <a:ext uri="{FF2B5EF4-FFF2-40B4-BE49-F238E27FC236}">
                <a16:creationId xmlns:a16="http://schemas.microsoft.com/office/drawing/2014/main" id="{369B4AC0-F346-0D79-D339-67FAD6FC2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9EE3F-2E92-6E7A-245F-DDC675CBA00A}"/>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3049567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D6BC3-B548-BBD8-6185-4B0DFBF9E08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B7C1C4-0337-75EF-92EF-C628369F98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1F861-7383-2FC0-B350-433A88F96870}"/>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5" name="Footer Placeholder 4">
            <a:extLst>
              <a:ext uri="{FF2B5EF4-FFF2-40B4-BE49-F238E27FC236}">
                <a16:creationId xmlns:a16="http://schemas.microsoft.com/office/drawing/2014/main" id="{57CD01FD-0E04-4E50-9421-183A0E723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1A930A-CB5C-27CE-FBCD-6C5CCBEC2C65}"/>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3015438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CD9E4A-ACBF-10B0-623A-30297EE14D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B6FA3C-777F-18CB-6B63-DB214BEB89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005785-4E48-301A-A5FE-6F6D6C0F0708}"/>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5" name="Footer Placeholder 4">
            <a:extLst>
              <a:ext uri="{FF2B5EF4-FFF2-40B4-BE49-F238E27FC236}">
                <a16:creationId xmlns:a16="http://schemas.microsoft.com/office/drawing/2014/main" id="{23BEF442-EAAA-A4F9-C22B-5635591D1F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BE336A-9ACB-82CD-98FC-5534BEC2ED71}"/>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12747562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5077A-893E-0BAF-6ADD-6E7E311FF0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8064F0-F2FF-FDF7-33A7-E444EDB107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5CE710-FACD-2EAC-9028-62D70AEEF8E4}"/>
              </a:ext>
            </a:extLst>
          </p:cNvPr>
          <p:cNvSpPr>
            <a:spLocks noGrp="1"/>
          </p:cNvSpPr>
          <p:nvPr>
            <p:ph type="dt" sz="half" idx="10"/>
          </p:nvPr>
        </p:nvSpPr>
        <p:spPr/>
        <p:txBody>
          <a:bodyPr/>
          <a:lstStyle/>
          <a:p>
            <a:fld id="{1622A64E-B310-4C89-B2C7-AF293DD642D9}" type="datetimeFigureOut">
              <a:rPr lang="en-US" smtClean="0"/>
              <a:t>12/20/2022</a:t>
            </a:fld>
            <a:endParaRPr lang="en-US"/>
          </a:p>
        </p:txBody>
      </p:sp>
      <p:sp>
        <p:nvSpPr>
          <p:cNvPr id="5" name="Footer Placeholder 4">
            <a:extLst>
              <a:ext uri="{FF2B5EF4-FFF2-40B4-BE49-F238E27FC236}">
                <a16:creationId xmlns:a16="http://schemas.microsoft.com/office/drawing/2014/main" id="{8CC402F5-5F73-2693-E751-BE9E6E11FA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633B95-C4A5-9407-75DD-8D34ACA493A3}"/>
              </a:ext>
            </a:extLst>
          </p:cNvPr>
          <p:cNvSpPr>
            <a:spLocks noGrp="1"/>
          </p:cNvSpPr>
          <p:nvPr>
            <p:ph type="sldNum" sz="quarter" idx="12"/>
          </p:nvPr>
        </p:nvSpPr>
        <p:spPr/>
        <p:txBody>
          <a:bodyPr/>
          <a:lstStyle/>
          <a:p>
            <a:fld id="{5BD7AC23-A8BF-4513-90C2-D4D6A3D34673}" type="slidenum">
              <a:rPr lang="en-US" smtClean="0"/>
              <a:t>‹#›</a:t>
            </a:fld>
            <a:endParaRPr lang="en-US"/>
          </a:p>
        </p:txBody>
      </p:sp>
    </p:spTree>
    <p:extLst>
      <p:ext uri="{BB962C8B-B14F-4D97-AF65-F5344CB8AC3E}">
        <p14:creationId xmlns:p14="http://schemas.microsoft.com/office/powerpoint/2010/main" val="13142003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CC536-1556-AB13-0446-BBC981E7E4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0A8BD-50D4-6450-73CA-635C046A06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FEA47A-0F5E-C789-55FF-2369242D2790}"/>
              </a:ext>
            </a:extLst>
          </p:cNvPr>
          <p:cNvSpPr>
            <a:spLocks noGrp="1"/>
          </p:cNvSpPr>
          <p:nvPr>
            <p:ph type="dt" sz="half" idx="10"/>
          </p:nvPr>
        </p:nvSpPr>
        <p:spPr/>
        <p:txBody>
          <a:bodyPr/>
          <a:lstStyle/>
          <a:p>
            <a:fld id="{1622A64E-B310-4C89-B2C7-AF293DD642D9}" type="datetimeFigureOut">
              <a:rPr lang="en-US" smtClean="0"/>
              <a:t>12/20/2022</a:t>
            </a:fld>
            <a:endParaRPr lang="en-US"/>
          </a:p>
        </p:txBody>
      </p:sp>
      <p:sp>
        <p:nvSpPr>
          <p:cNvPr id="5" name="Footer Placeholder 4">
            <a:extLst>
              <a:ext uri="{FF2B5EF4-FFF2-40B4-BE49-F238E27FC236}">
                <a16:creationId xmlns:a16="http://schemas.microsoft.com/office/drawing/2014/main" id="{D5C159DC-9299-ED5A-FAC5-DC045BE2E1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55F63-6ECB-7894-5C12-2D53C6BE1AFA}"/>
              </a:ext>
            </a:extLst>
          </p:cNvPr>
          <p:cNvSpPr>
            <a:spLocks noGrp="1"/>
          </p:cNvSpPr>
          <p:nvPr>
            <p:ph type="sldNum" sz="quarter" idx="12"/>
          </p:nvPr>
        </p:nvSpPr>
        <p:spPr/>
        <p:txBody>
          <a:bodyPr/>
          <a:lstStyle/>
          <a:p>
            <a:fld id="{5BD7AC23-A8BF-4513-90C2-D4D6A3D34673}" type="slidenum">
              <a:rPr lang="en-US" smtClean="0"/>
              <a:t>‹#›</a:t>
            </a:fld>
            <a:endParaRPr lang="en-US"/>
          </a:p>
        </p:txBody>
      </p:sp>
    </p:spTree>
    <p:extLst>
      <p:ext uri="{BB962C8B-B14F-4D97-AF65-F5344CB8AC3E}">
        <p14:creationId xmlns:p14="http://schemas.microsoft.com/office/powerpoint/2010/main" val="29931087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7B36C-D3C7-65D2-EE2F-769008CEB7BE}"/>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3" name="Footer Placeholder 2">
            <a:extLst>
              <a:ext uri="{FF2B5EF4-FFF2-40B4-BE49-F238E27FC236}">
                <a16:creationId xmlns:a16="http://schemas.microsoft.com/office/drawing/2014/main" id="{76A7F126-6045-3C75-76A5-31B826E65F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CC8560-9FF6-3C21-1801-7EAEB8E73754}"/>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469522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45EEA-B15E-DF7F-082F-F96DE2FB8E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9C3C56-9C3A-3221-E1A8-1DA6808949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9C7030-7C09-9011-B3A7-3E05546E9D40}"/>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5" name="Footer Placeholder 4">
            <a:extLst>
              <a:ext uri="{FF2B5EF4-FFF2-40B4-BE49-F238E27FC236}">
                <a16:creationId xmlns:a16="http://schemas.microsoft.com/office/drawing/2014/main" id="{E109B970-7774-4068-8510-1E4954E9E0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05C44C-9716-DC06-C81E-742BF05E00BB}"/>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21369640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B1902-E4A1-E93C-0C81-8A235A5D2D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D207E68-00D0-EDD8-0895-72A765A5B2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1C13F0-ADFB-01F8-F084-CE6F1DF853E6}"/>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5" name="Footer Placeholder 4">
            <a:extLst>
              <a:ext uri="{FF2B5EF4-FFF2-40B4-BE49-F238E27FC236}">
                <a16:creationId xmlns:a16="http://schemas.microsoft.com/office/drawing/2014/main" id="{3B480A17-7C13-ACD2-2464-A73772CE2F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0FF7D-425D-C8F5-EEF0-D01B096D62AA}"/>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2760284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AAE6D-2973-F1EA-3ECC-3E2E61BCB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E8E4AC-81EB-BDF1-5968-A6F31C49B8D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95448E-6539-F1F6-9136-5CCB27A09FF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675858-67E1-196B-D67C-766891288C6E}"/>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6" name="Footer Placeholder 5">
            <a:extLst>
              <a:ext uri="{FF2B5EF4-FFF2-40B4-BE49-F238E27FC236}">
                <a16:creationId xmlns:a16="http://schemas.microsoft.com/office/drawing/2014/main" id="{35E683B2-F222-0BBE-7288-1EE9DA9AB2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93FD94-5767-9250-F2F4-061051BEA8CE}"/>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3258237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D23A7-C2FA-B624-CCE4-66E7DA51CD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4F15F9-B85E-595A-E905-1785A41217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FE1F64-BF6E-0761-CFE3-19F7346C30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E5BB8-FC74-0F32-742C-9C9DB7E43A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1F958F-045F-27CE-1B8A-101A14E145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F832FA-F5F1-9CA5-02E4-7C21CF4364BE}"/>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8" name="Footer Placeholder 7">
            <a:extLst>
              <a:ext uri="{FF2B5EF4-FFF2-40B4-BE49-F238E27FC236}">
                <a16:creationId xmlns:a16="http://schemas.microsoft.com/office/drawing/2014/main" id="{1CAE7B6F-DB52-3BAC-0C13-055202E00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780A33-5570-24FB-2C8A-D248E7CE2A12}"/>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16944560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01A9-B1B5-28A5-1B14-7CF20D0A57D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137CD3-ADA4-8299-2AEA-C5F889135950}"/>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4" name="Footer Placeholder 3">
            <a:extLst>
              <a:ext uri="{FF2B5EF4-FFF2-40B4-BE49-F238E27FC236}">
                <a16:creationId xmlns:a16="http://schemas.microsoft.com/office/drawing/2014/main" id="{FE137EC2-1AAF-A31D-E930-61AC831AAB8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781C65-0A77-ABEF-498B-91BBFD97285A}"/>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4084050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77B36C-D3C7-65D2-EE2F-769008CEB7BE}"/>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3" name="Footer Placeholder 2">
            <a:extLst>
              <a:ext uri="{FF2B5EF4-FFF2-40B4-BE49-F238E27FC236}">
                <a16:creationId xmlns:a16="http://schemas.microsoft.com/office/drawing/2014/main" id="{76A7F126-6045-3C75-76A5-31B826E65F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8CC8560-9FF6-3C21-1801-7EAEB8E73754}"/>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3727898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32F5-BC54-F694-4900-8B513A59B6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C6B6B5B-36E8-3064-C327-1E5D361929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F8EC56E-6E23-B27E-664E-454C9ACD26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9A1EFC-4D43-242B-736D-739793F52A1D}"/>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6" name="Footer Placeholder 5">
            <a:extLst>
              <a:ext uri="{FF2B5EF4-FFF2-40B4-BE49-F238E27FC236}">
                <a16:creationId xmlns:a16="http://schemas.microsoft.com/office/drawing/2014/main" id="{2F29A773-DADC-6ACA-A795-A1A1E5EE36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D65163-B414-AB34-B0B2-F3D7D493C8FD}"/>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2315476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D6E8-8BCF-1DB0-4A32-7DB76C0485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61073E-6C28-BE9D-CCA4-88361E1EAB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B6E151-8633-94AC-2135-183B1C215C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FEEF6B-26C6-18C9-9C7C-4DEDE1D57938}"/>
              </a:ext>
            </a:extLst>
          </p:cNvPr>
          <p:cNvSpPr>
            <a:spLocks noGrp="1"/>
          </p:cNvSpPr>
          <p:nvPr>
            <p:ph type="dt" sz="half" idx="10"/>
          </p:nvPr>
        </p:nvSpPr>
        <p:spPr/>
        <p:txBody>
          <a:bodyPr/>
          <a:lstStyle/>
          <a:p>
            <a:fld id="{67CA1706-EDD1-4894-8EF8-EE02A1924558}" type="datetimeFigureOut">
              <a:rPr lang="en-US" smtClean="0"/>
              <a:t>12/20/2022</a:t>
            </a:fld>
            <a:endParaRPr lang="en-US"/>
          </a:p>
        </p:txBody>
      </p:sp>
      <p:sp>
        <p:nvSpPr>
          <p:cNvPr id="6" name="Footer Placeholder 5">
            <a:extLst>
              <a:ext uri="{FF2B5EF4-FFF2-40B4-BE49-F238E27FC236}">
                <a16:creationId xmlns:a16="http://schemas.microsoft.com/office/drawing/2014/main" id="{0637D95E-C190-302D-04AB-BA4083F804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BDD256-F120-334F-77DA-8DA0B8ECACD8}"/>
              </a:ext>
            </a:extLst>
          </p:cNvPr>
          <p:cNvSpPr>
            <a:spLocks noGrp="1"/>
          </p:cNvSpPr>
          <p:nvPr>
            <p:ph type="sldNum" sz="quarter" idx="12"/>
          </p:nvPr>
        </p:nvSpPr>
        <p:spPr/>
        <p:txBody>
          <a:bodyPr/>
          <a:lstStyle/>
          <a:p>
            <a:fld id="{9297BD4C-0AF6-48FD-A00E-3C7D594E0884}" type="slidenum">
              <a:rPr lang="en-US" smtClean="0"/>
              <a:t>‹#›</a:t>
            </a:fld>
            <a:endParaRPr lang="en-US"/>
          </a:p>
        </p:txBody>
      </p:sp>
    </p:spTree>
    <p:extLst>
      <p:ext uri="{BB962C8B-B14F-4D97-AF65-F5344CB8AC3E}">
        <p14:creationId xmlns:p14="http://schemas.microsoft.com/office/powerpoint/2010/main" val="3042437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272D98-C97B-48F7-11C0-8012312A46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606BCA-7E86-98E8-ADE4-1125A34E3E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EC33E-A7A7-7769-8572-30719E7165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CA1706-EDD1-4894-8EF8-EE02A1924558}" type="datetimeFigureOut">
              <a:rPr lang="en-US" smtClean="0"/>
              <a:t>12/20/2022</a:t>
            </a:fld>
            <a:endParaRPr lang="en-US"/>
          </a:p>
        </p:txBody>
      </p:sp>
      <p:sp>
        <p:nvSpPr>
          <p:cNvPr id="5" name="Footer Placeholder 4">
            <a:extLst>
              <a:ext uri="{FF2B5EF4-FFF2-40B4-BE49-F238E27FC236}">
                <a16:creationId xmlns:a16="http://schemas.microsoft.com/office/drawing/2014/main" id="{5A013FA2-7A5A-3D04-93AA-6D6698E8BB5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7F1896-40B7-744E-BB35-6BDFE0713E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97BD4C-0AF6-48FD-A00E-3C7D594E0884}" type="slidenum">
              <a:rPr lang="en-US" smtClean="0"/>
              <a:t>‹#›</a:t>
            </a:fld>
            <a:endParaRPr lang="en-US"/>
          </a:p>
        </p:txBody>
      </p:sp>
    </p:spTree>
    <p:extLst>
      <p:ext uri="{BB962C8B-B14F-4D97-AF65-F5344CB8AC3E}">
        <p14:creationId xmlns:p14="http://schemas.microsoft.com/office/powerpoint/2010/main" val="1525303569"/>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0E2565-48DF-1671-335B-CB2ECA1C4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B71D52-D499-72EA-AD55-C97DABDF880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8D993D-531E-E062-E561-2F590A01D0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22A64E-B310-4C89-B2C7-AF293DD642D9}" type="datetimeFigureOut">
              <a:rPr lang="en-US" smtClean="0"/>
              <a:t>12/20/2022</a:t>
            </a:fld>
            <a:endParaRPr lang="en-US"/>
          </a:p>
        </p:txBody>
      </p:sp>
      <p:sp>
        <p:nvSpPr>
          <p:cNvPr id="5" name="Footer Placeholder 4">
            <a:extLst>
              <a:ext uri="{FF2B5EF4-FFF2-40B4-BE49-F238E27FC236}">
                <a16:creationId xmlns:a16="http://schemas.microsoft.com/office/drawing/2014/main" id="{E69FFEF2-AB3A-C44C-4AAD-F44FAA96B3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AD7710-BD7F-DF8F-2DD0-DBC1E233162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D7AC23-A8BF-4513-90C2-D4D6A3D34673}" type="slidenum">
              <a:rPr lang="en-US" smtClean="0"/>
              <a:t>‹#›</a:t>
            </a:fld>
            <a:endParaRPr lang="en-US"/>
          </a:p>
        </p:txBody>
      </p:sp>
    </p:spTree>
    <p:extLst>
      <p:ext uri="{BB962C8B-B14F-4D97-AF65-F5344CB8AC3E}">
        <p14:creationId xmlns:p14="http://schemas.microsoft.com/office/powerpoint/2010/main" val="3911029099"/>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6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4.xml"/><Relationship Id="rId5" Type="http://schemas.openxmlformats.org/officeDocument/2006/relationships/image" Target="../media/image8.jfif"/><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10C6D-444C-AEA8-C874-9F55A3DC55B2}"/>
              </a:ext>
            </a:extLst>
          </p:cNvPr>
          <p:cNvSpPr>
            <a:spLocks noGrp="1"/>
          </p:cNvSpPr>
          <p:nvPr>
            <p:ph type="ctrTitle"/>
          </p:nvPr>
        </p:nvSpPr>
        <p:spPr>
          <a:xfrm>
            <a:off x="1358348" y="557997"/>
            <a:ext cx="9144000" cy="1850262"/>
          </a:xfrm>
        </p:spPr>
        <p:txBody>
          <a:bodyPr>
            <a:noAutofit/>
          </a:bodyPr>
          <a:lstStyle/>
          <a:p>
            <a:r>
              <a:rPr lang="en-US" sz="2400" dirty="0">
                <a:latin typeface="Century Gothic" panose="020B0502020202020204" pitchFamily="34" charset="0"/>
                <a:cs typeface="Segoe UI" panose="020B0502040204020203" pitchFamily="34" charset="0"/>
              </a:rPr>
              <a:t>MSIS 670 (Fall 2022) Business Intelligence</a:t>
            </a:r>
            <a:br>
              <a:rPr lang="en-US" sz="2400" dirty="0">
                <a:latin typeface="Century Gothic" panose="020B0502020202020204" pitchFamily="34" charset="0"/>
                <a:cs typeface="Segoe UI" panose="020B0502040204020203" pitchFamily="34" charset="0"/>
              </a:rPr>
            </a:br>
            <a:br>
              <a:rPr lang="en-US" sz="2400" dirty="0">
                <a:latin typeface="Century Gothic" panose="020B0502020202020204" pitchFamily="34" charset="0"/>
                <a:cs typeface="Segoe UI" panose="020B0502040204020203" pitchFamily="34" charset="0"/>
              </a:rPr>
            </a:br>
            <a:br>
              <a:rPr lang="en-US" sz="2400" dirty="0"/>
            </a:br>
            <a:r>
              <a:rPr lang="en-US" sz="2400" dirty="0">
                <a:latin typeface="Segoe UI" panose="020B0502040204020203" pitchFamily="34" charset="0"/>
                <a:cs typeface="Segoe UI" panose="020B0502040204020203" pitchFamily="34" charset="0"/>
              </a:rPr>
              <a:t> </a:t>
            </a:r>
          </a:p>
        </p:txBody>
      </p:sp>
      <p:sp>
        <p:nvSpPr>
          <p:cNvPr id="3" name="Subtitle 2">
            <a:extLst>
              <a:ext uri="{FF2B5EF4-FFF2-40B4-BE49-F238E27FC236}">
                <a16:creationId xmlns:a16="http://schemas.microsoft.com/office/drawing/2014/main" id="{E5959C71-19E0-6EFE-E6D6-C17864E3EDA1}"/>
              </a:ext>
            </a:extLst>
          </p:cNvPr>
          <p:cNvSpPr>
            <a:spLocks noGrp="1"/>
          </p:cNvSpPr>
          <p:nvPr>
            <p:ph type="subTitle" idx="1"/>
          </p:nvPr>
        </p:nvSpPr>
        <p:spPr>
          <a:xfrm>
            <a:off x="1374913" y="4751568"/>
            <a:ext cx="9144000" cy="1639192"/>
          </a:xfrm>
        </p:spPr>
        <p:txBody>
          <a:bodyPr>
            <a:normAutofit/>
          </a:bodyPr>
          <a:lstStyle/>
          <a:p>
            <a:r>
              <a:rPr lang="en-US" dirty="0">
                <a:latin typeface="Century Gothic" panose="020B0502020202020204" pitchFamily="34" charset="0"/>
                <a:cs typeface="Segoe UI" panose="020B0502040204020203" pitchFamily="34" charset="0"/>
              </a:rPr>
              <a:t>Final Project Presentation by </a:t>
            </a:r>
            <a:r>
              <a:rPr lang="en-US" dirty="0">
                <a:latin typeface="Century Gothic" panose="020B0502020202020204" pitchFamily="34" charset="0"/>
              </a:rPr>
              <a:t>Group 07</a:t>
            </a:r>
            <a:endParaRPr lang="en-US" dirty="0"/>
          </a:p>
          <a:p>
            <a:endParaRPr lang="en-US" dirty="0"/>
          </a:p>
          <a:p>
            <a:r>
              <a:rPr lang="en-US" dirty="0"/>
              <a:t>  </a:t>
            </a:r>
          </a:p>
          <a:p>
            <a:endParaRPr lang="en-US" dirty="0"/>
          </a:p>
        </p:txBody>
      </p:sp>
      <p:graphicFrame>
        <p:nvGraphicFramePr>
          <p:cNvPr id="5" name="Table 5">
            <a:extLst>
              <a:ext uri="{FF2B5EF4-FFF2-40B4-BE49-F238E27FC236}">
                <a16:creationId xmlns:a16="http://schemas.microsoft.com/office/drawing/2014/main" id="{2FC73912-4EE9-8D99-05CF-4D347B8CC7D6}"/>
              </a:ext>
            </a:extLst>
          </p:cNvPr>
          <p:cNvGraphicFramePr>
            <a:graphicFrameLocks noGrp="1"/>
          </p:cNvGraphicFramePr>
          <p:nvPr>
            <p:extLst>
              <p:ext uri="{D42A27DB-BD31-4B8C-83A1-F6EECF244321}">
                <p14:modId xmlns:p14="http://schemas.microsoft.com/office/powerpoint/2010/main" val="1730874302"/>
              </p:ext>
            </p:extLst>
          </p:nvPr>
        </p:nvGraphicFramePr>
        <p:xfrm>
          <a:off x="1866348" y="5405406"/>
          <a:ext cx="8128000" cy="916969"/>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377090466"/>
                    </a:ext>
                  </a:extLst>
                </a:gridCol>
                <a:gridCol w="2196123">
                  <a:extLst>
                    <a:ext uri="{9D8B030D-6E8A-4147-A177-3AD203B41FA5}">
                      <a16:colId xmlns:a16="http://schemas.microsoft.com/office/drawing/2014/main" val="1640485883"/>
                    </a:ext>
                  </a:extLst>
                </a:gridCol>
                <a:gridCol w="1867877">
                  <a:extLst>
                    <a:ext uri="{9D8B030D-6E8A-4147-A177-3AD203B41FA5}">
                      <a16:colId xmlns:a16="http://schemas.microsoft.com/office/drawing/2014/main" val="3800760317"/>
                    </a:ext>
                  </a:extLst>
                </a:gridCol>
                <a:gridCol w="2032000">
                  <a:extLst>
                    <a:ext uri="{9D8B030D-6E8A-4147-A177-3AD203B41FA5}">
                      <a16:colId xmlns:a16="http://schemas.microsoft.com/office/drawing/2014/main" val="1643472569"/>
                    </a:ext>
                  </a:extLst>
                </a:gridCol>
              </a:tblGrid>
              <a:tr h="314976">
                <a:tc>
                  <a:txBody>
                    <a:bodyPr/>
                    <a:lstStyle/>
                    <a:p>
                      <a:pPr marL="0" algn="ctr" defTabSz="914400" rtl="0" eaLnBrk="1" latinLnBrk="0" hangingPunct="1"/>
                      <a:r>
                        <a:rPr lang="en-US" sz="1800" b="0" kern="1200" dirty="0">
                          <a:solidFill>
                            <a:schemeClr val="bg2">
                              <a:lumMod val="90000"/>
                            </a:schemeClr>
                          </a:solidFill>
                          <a:latin typeface="+mn-lt"/>
                          <a:ea typeface="+mn-ea"/>
                          <a:cs typeface="+mn-cs"/>
                        </a:rPr>
                        <a:t>Kumar P</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800" b="0" kern="1200" dirty="0">
                          <a:solidFill>
                            <a:schemeClr val="bg2">
                              <a:lumMod val="90000"/>
                            </a:schemeClr>
                          </a:solidFill>
                          <a:latin typeface="+mn-lt"/>
                          <a:ea typeface="+mn-ea"/>
                          <a:cs typeface="+mn-cs"/>
                        </a:rPr>
                        <a:t>Mahua H.</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800" b="0" kern="1200" dirty="0">
                          <a:solidFill>
                            <a:schemeClr val="bg2">
                              <a:lumMod val="90000"/>
                            </a:schemeClr>
                          </a:solidFill>
                          <a:latin typeface="+mn-lt"/>
                          <a:ea typeface="+mn-ea"/>
                          <a:cs typeface="+mn-cs"/>
                        </a:rPr>
                        <a:t>Samarth A</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sz="1800" b="0" kern="1200" dirty="0" err="1">
                          <a:solidFill>
                            <a:schemeClr val="bg2">
                              <a:lumMod val="90000"/>
                            </a:schemeClr>
                          </a:solidFill>
                          <a:latin typeface="+mn-lt"/>
                          <a:ea typeface="+mn-ea"/>
                          <a:cs typeface="+mn-cs"/>
                        </a:rPr>
                        <a:t>Sankarsh</a:t>
                      </a:r>
                      <a:r>
                        <a:rPr lang="en-US" sz="1800" b="0" kern="1200" dirty="0">
                          <a:solidFill>
                            <a:schemeClr val="bg2">
                              <a:lumMod val="90000"/>
                            </a:schemeClr>
                          </a:solidFill>
                          <a:latin typeface="+mn-lt"/>
                          <a:ea typeface="+mn-ea"/>
                          <a:cs typeface="+mn-cs"/>
                        </a:rPr>
                        <a:t> 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8982756"/>
                  </a:ext>
                </a:extLst>
              </a:tr>
              <a:tr h="5512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2">
                              <a:lumMod val="90000"/>
                            </a:schemeClr>
                          </a:solidFill>
                          <a:latin typeface="+mn-lt"/>
                          <a:ea typeface="+mn-ea"/>
                          <a:cs typeface="+mn-cs"/>
                        </a:rPr>
                        <a:t>02069647</a:t>
                      </a:r>
                      <a:r>
                        <a:rPr lang="en-US" dirty="0"/>
                        <a:t> </a:t>
                      </a:r>
                      <a:endParaRPr lang="en-US" b="0" dirty="0">
                        <a:solidFill>
                          <a:schemeClr val="bg2">
                            <a:lumMod val="9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2">
                              <a:lumMod val="90000"/>
                            </a:schemeClr>
                          </a:solidFill>
                          <a:latin typeface="+mn-lt"/>
                          <a:ea typeface="+mn-ea"/>
                          <a:cs typeface="+mn-cs"/>
                        </a:rPr>
                        <a:t>02072486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2">
                              <a:lumMod val="90000"/>
                            </a:schemeClr>
                          </a:solidFill>
                          <a:latin typeface="+mn-lt"/>
                          <a:ea typeface="+mn-ea"/>
                          <a:cs typeface="+mn-cs"/>
                        </a:rPr>
                        <a:t>01943125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bg2">
                              <a:lumMod val="90000"/>
                            </a:schemeClr>
                          </a:solidFill>
                          <a:latin typeface="+mn-lt"/>
                          <a:ea typeface="+mn-ea"/>
                          <a:cs typeface="+mn-cs"/>
                        </a:rPr>
                        <a:t>02049249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15522459"/>
                  </a:ext>
                </a:extLst>
              </a:tr>
            </a:tbl>
          </a:graphicData>
        </a:graphic>
      </p:graphicFrame>
      <p:sp>
        <p:nvSpPr>
          <p:cNvPr id="6" name="Rectangle 5">
            <a:extLst>
              <a:ext uri="{FF2B5EF4-FFF2-40B4-BE49-F238E27FC236}">
                <a16:creationId xmlns:a16="http://schemas.microsoft.com/office/drawing/2014/main" id="{E9AC2C54-F1B1-4C91-898B-36F95F57860A}"/>
              </a:ext>
            </a:extLst>
          </p:cNvPr>
          <p:cNvSpPr/>
          <p:nvPr/>
        </p:nvSpPr>
        <p:spPr>
          <a:xfrm>
            <a:off x="872986" y="1543341"/>
            <a:ext cx="10147853" cy="523220"/>
          </a:xfrm>
          <a:prstGeom prst="rect">
            <a:avLst/>
          </a:prstGeom>
        </p:spPr>
        <p:txBody>
          <a:bodyPr wrap="square">
            <a:spAutoFit/>
          </a:bodyPr>
          <a:lstStyle/>
          <a:p>
            <a:pPr algn="ctr"/>
            <a:r>
              <a:rPr lang="en-US" sz="2800" b="1" dirty="0">
                <a:solidFill>
                  <a:srgbClr val="002060"/>
                </a:solidFill>
                <a:latin typeface="Century Gothic" panose="020B0502020202020204" pitchFamily="34" charset="0"/>
              </a:rPr>
              <a:t>WHY DID INDIA LOSE T-20 TO ENGLAND ? </a:t>
            </a:r>
            <a:endParaRPr lang="en-US" sz="2800" dirty="0">
              <a:solidFill>
                <a:srgbClr val="002060"/>
              </a:solidFill>
            </a:endParaRPr>
          </a:p>
        </p:txBody>
      </p:sp>
      <p:sp>
        <p:nvSpPr>
          <p:cNvPr id="21" name="TextBox 20">
            <a:extLst>
              <a:ext uri="{FF2B5EF4-FFF2-40B4-BE49-F238E27FC236}">
                <a16:creationId xmlns:a16="http://schemas.microsoft.com/office/drawing/2014/main" id="{C486F5AF-DE45-177A-C58C-90B77F903ECD}"/>
              </a:ext>
            </a:extLst>
          </p:cNvPr>
          <p:cNvSpPr txBox="1"/>
          <p:nvPr/>
        </p:nvSpPr>
        <p:spPr>
          <a:xfrm>
            <a:off x="2543681" y="2154844"/>
            <a:ext cx="6773334" cy="3416320"/>
          </a:xfrm>
          <a:prstGeom prst="rect">
            <a:avLst/>
          </a:prstGeom>
          <a:noFill/>
        </p:spPr>
        <p:txBody>
          <a:bodyPr wrap="square">
            <a:spAutoFit/>
          </a:bodyPr>
          <a:lstStyle/>
          <a:p>
            <a:pPr algn="ctr">
              <a:lnSpc>
                <a:spcPct val="200000"/>
              </a:lnSpc>
            </a:pPr>
            <a:r>
              <a:rPr lang="en-US" dirty="0">
                <a:solidFill>
                  <a:schemeClr val="bg2">
                    <a:lumMod val="50000"/>
                  </a:schemeClr>
                </a:solidFill>
                <a:latin typeface="Century Gothic" panose="020B0502020202020204" pitchFamily="34" charset="0"/>
                <a:cs typeface="Segoe UI" panose="020B0502040204020203" pitchFamily="34" charset="0"/>
              </a:rPr>
              <a:t>Detailed analysis on venue + pitch conditions, Innings Advantage, Player Analysis, and Selection Shot Selection, Match Performance, and respective Team Strategies whilst emphasizing Match Analysis</a:t>
            </a:r>
          </a:p>
          <a:p>
            <a:endParaRPr lang="en-US" dirty="0">
              <a:latin typeface="Century Gothic" panose="020B0502020202020204" pitchFamily="34" charset="0"/>
              <a:cs typeface="Segoe UI" panose="020B0502040204020203" pitchFamily="34" charset="0"/>
            </a:endParaRPr>
          </a:p>
          <a:p>
            <a:endParaRPr lang="en-US" dirty="0">
              <a:latin typeface="Century Gothic" panose="020B0502020202020204" pitchFamily="34" charset="0"/>
              <a:cs typeface="Segoe UI" panose="020B0502040204020203" pitchFamily="34" charset="0"/>
            </a:endParaRPr>
          </a:p>
          <a:p>
            <a:endParaRPr lang="en-US" dirty="0"/>
          </a:p>
          <a:p>
            <a:endParaRPr lang="en-US" dirty="0"/>
          </a:p>
        </p:txBody>
      </p:sp>
    </p:spTree>
    <p:extLst>
      <p:ext uri="{BB962C8B-B14F-4D97-AF65-F5344CB8AC3E}">
        <p14:creationId xmlns:p14="http://schemas.microsoft.com/office/powerpoint/2010/main" val="81034141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1000"/>
                                        <p:tgtEl>
                                          <p:spTgt spid="21"/>
                                        </p:tgtEl>
                                      </p:cBhvr>
                                    </p:animEffect>
                                    <p:anim calcmode="lin" valueType="num">
                                      <p:cBhvr>
                                        <p:cTn id="33" dur="1000" fill="hold"/>
                                        <p:tgtEl>
                                          <p:spTgt spid="21"/>
                                        </p:tgtEl>
                                        <p:attrNameLst>
                                          <p:attrName>ppt_x</p:attrName>
                                        </p:attrNameLst>
                                      </p:cBhvr>
                                      <p:tavLst>
                                        <p:tav tm="0">
                                          <p:val>
                                            <p:strVal val="#ppt_x"/>
                                          </p:val>
                                        </p:tav>
                                        <p:tav tm="100000">
                                          <p:val>
                                            <p:strVal val="#ppt_x"/>
                                          </p:val>
                                        </p:tav>
                                      </p:tavLst>
                                    </p:anim>
                                    <p:anim calcmode="lin" valueType="num">
                                      <p:cBhvr>
                                        <p:cTn id="3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6"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people standing on a field&#10;&#10;Description automatically generated with medium confidence">
            <a:extLst>
              <a:ext uri="{FF2B5EF4-FFF2-40B4-BE49-F238E27FC236}">
                <a16:creationId xmlns:a16="http://schemas.microsoft.com/office/drawing/2014/main" id="{0810BE20-AFBF-5DB6-F3A5-B445672A88E8}"/>
              </a:ext>
            </a:extLst>
          </p:cNvPr>
          <p:cNvPicPr>
            <a:picLocks noChangeAspect="1"/>
          </p:cNvPicPr>
          <p:nvPr/>
        </p:nvPicPr>
        <p:blipFill rotWithShape="1">
          <a:blip r:embed="rId3">
            <a:extLst>
              <a:ext uri="{28A0092B-C50C-407E-A947-70E740481C1C}">
                <a14:useLocalDpi xmlns:a14="http://schemas.microsoft.com/office/drawing/2010/main" val="0"/>
              </a:ext>
            </a:extLst>
          </a:blip>
          <a:srcRect l="1603" r="1093"/>
          <a:stretch/>
        </p:blipFill>
        <p:spPr>
          <a:xfrm>
            <a:off x="0" y="1106601"/>
            <a:ext cx="12192000" cy="5751399"/>
          </a:xfrm>
          <a:prstGeom prst="rect">
            <a:avLst/>
          </a:prstGeom>
        </p:spPr>
      </p:pic>
      <p:sp>
        <p:nvSpPr>
          <p:cNvPr id="2" name="Title 1">
            <a:extLst>
              <a:ext uri="{FF2B5EF4-FFF2-40B4-BE49-F238E27FC236}">
                <a16:creationId xmlns:a16="http://schemas.microsoft.com/office/drawing/2014/main" id="{EE9531DF-2C0E-4ADE-4112-781571525AE1}"/>
              </a:ext>
            </a:extLst>
          </p:cNvPr>
          <p:cNvSpPr txBox="1">
            <a:spLocks/>
          </p:cNvSpPr>
          <p:nvPr/>
        </p:nvSpPr>
        <p:spPr>
          <a:xfrm>
            <a:off x="5429954" y="-343984"/>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entury Gothic" panose="020B0502020202020204" pitchFamily="34" charset="0"/>
              </a:rPr>
              <a:t>3</a:t>
            </a:r>
            <a:r>
              <a:rPr lang="en-US" sz="5400" dirty="0">
                <a:latin typeface="Century Gothic" panose="020B0502020202020204" pitchFamily="34" charset="0"/>
              </a:rPr>
              <a:t> TOSS</a:t>
            </a:r>
          </a:p>
        </p:txBody>
      </p:sp>
    </p:spTree>
    <p:extLst>
      <p:ext uri="{BB962C8B-B14F-4D97-AF65-F5344CB8AC3E}">
        <p14:creationId xmlns:p14="http://schemas.microsoft.com/office/powerpoint/2010/main" val="954893175"/>
      </p:ext>
    </p:extLst>
  </p:cSld>
  <p:clrMapOvr>
    <a:masterClrMapping/>
  </p:clrMapOvr>
  <p:transition spd="slow" advClick="0">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4FE55AF-75F3-ABC4-3C9A-47602CB448E1}"/>
              </a:ext>
            </a:extLst>
          </p:cNvPr>
          <p:cNvSpPr txBox="1">
            <a:spLocks/>
          </p:cNvSpPr>
          <p:nvPr/>
        </p:nvSpPr>
        <p:spPr>
          <a:xfrm>
            <a:off x="5921837" y="2006037"/>
            <a:ext cx="5186429" cy="4343963"/>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2800" b="1" dirty="0">
                <a:latin typeface="Century Gothic" panose="020B0502020202020204" pitchFamily="34" charset="0"/>
              </a:rPr>
              <a:t>DATA ANALYSIS ON TOSS WIN</a:t>
            </a:r>
          </a:p>
          <a:p>
            <a:pPr algn="ctr">
              <a:lnSpc>
                <a:spcPct val="170000"/>
              </a:lnSpc>
            </a:pPr>
            <a:r>
              <a:rPr lang="en-US" sz="2800" b="1" dirty="0">
                <a:latin typeface="Century Gothic" panose="020B0502020202020204" pitchFamily="34" charset="0"/>
              </a:rPr>
              <a:t>IN ADELAIDE OVAL , AUSTRALIA </a:t>
            </a:r>
          </a:p>
          <a:p>
            <a:pPr algn="just">
              <a:lnSpc>
                <a:spcPct val="170000"/>
              </a:lnSpc>
            </a:pPr>
            <a:endParaRPr lang="en-US" sz="2800" dirty="0">
              <a:latin typeface="Century Gothic" panose="020B0502020202020204" pitchFamily="34" charset="0"/>
            </a:endParaRPr>
          </a:p>
          <a:p>
            <a:pPr algn="just">
              <a:lnSpc>
                <a:spcPct val="170000"/>
              </a:lnSpc>
            </a:pPr>
            <a:r>
              <a:rPr lang="en-US" sz="2800" dirty="0">
                <a:latin typeface="Century Gothic" panose="020B0502020202020204" pitchFamily="34" charset="0"/>
              </a:rPr>
              <a:t>According to our data analysis, the probability of previous teams winning the toss and choosing to bat first </a:t>
            </a:r>
            <a:r>
              <a:rPr lang="en-US" sz="2800" b="1" dirty="0">
                <a:latin typeface="Century Gothic" panose="020B0502020202020204" pitchFamily="34" charset="0"/>
              </a:rPr>
              <a:t>haven’t always won the match. </a:t>
            </a:r>
          </a:p>
          <a:p>
            <a:pPr algn="just">
              <a:lnSpc>
                <a:spcPct val="170000"/>
              </a:lnSpc>
            </a:pPr>
            <a:endParaRPr lang="en-US" sz="2800" b="1" dirty="0">
              <a:latin typeface="Century Gothic" panose="020B0502020202020204" pitchFamily="34" charset="0"/>
            </a:endParaRPr>
          </a:p>
          <a:p>
            <a:pPr algn="just">
              <a:lnSpc>
                <a:spcPct val="170000"/>
              </a:lnSpc>
            </a:pPr>
            <a:r>
              <a:rPr lang="en-US" sz="2800" dirty="0">
                <a:latin typeface="Century Gothic" panose="020B0502020202020204" pitchFamily="34" charset="0"/>
              </a:rPr>
              <a:t>But it is also noted that there is no toss advantage as well, exception : </a:t>
            </a:r>
            <a:r>
              <a:rPr lang="en-US" sz="2800" b="1" dirty="0">
                <a:latin typeface="Century Gothic" panose="020B0502020202020204" pitchFamily="34" charset="0"/>
              </a:rPr>
              <a:t>England. </a:t>
            </a:r>
          </a:p>
          <a:p>
            <a:pPr algn="ctr"/>
            <a:endParaRPr lang="en-US" sz="2800" dirty="0">
              <a:latin typeface="Century Gothic" panose="020B0502020202020204" pitchFamily="34" charset="0"/>
            </a:endParaRPr>
          </a:p>
          <a:p>
            <a:pPr algn="ctr"/>
            <a:endParaRPr lang="en-US" sz="2800" dirty="0">
              <a:latin typeface="Century Gothic" panose="020B0502020202020204" pitchFamily="34" charset="0"/>
            </a:endParaRPr>
          </a:p>
          <a:p>
            <a:pPr algn="ctr"/>
            <a:endParaRPr lang="en-US" sz="2800" dirty="0">
              <a:latin typeface="Century Gothic" panose="020B0502020202020204" pitchFamily="34" charset="0"/>
            </a:endParaRPr>
          </a:p>
          <a:p>
            <a:pPr algn="ctr"/>
            <a:endParaRPr lang="en-US" sz="2000" b="1" dirty="0"/>
          </a:p>
          <a:p>
            <a:pPr algn="ctr"/>
            <a:endParaRPr lang="en-US" sz="2000" b="1" dirty="0"/>
          </a:p>
        </p:txBody>
      </p:sp>
      <p:grpSp>
        <p:nvGrpSpPr>
          <p:cNvPr id="10" name="Group 9">
            <a:extLst>
              <a:ext uri="{FF2B5EF4-FFF2-40B4-BE49-F238E27FC236}">
                <a16:creationId xmlns:a16="http://schemas.microsoft.com/office/drawing/2014/main" id="{C0B9248D-B8B4-7FB7-4F37-5BEA73C6FFF4}"/>
              </a:ext>
            </a:extLst>
          </p:cNvPr>
          <p:cNvGrpSpPr/>
          <p:nvPr/>
        </p:nvGrpSpPr>
        <p:grpSpPr>
          <a:xfrm>
            <a:off x="184545" y="1845170"/>
            <a:ext cx="5186429" cy="4211265"/>
            <a:chOff x="362346" y="461438"/>
            <a:chExt cx="5186429" cy="4211265"/>
          </a:xfrm>
        </p:grpSpPr>
        <p:pic>
          <p:nvPicPr>
            <p:cNvPr id="2" name="Picture 4">
              <a:extLst>
                <a:ext uri="{FF2B5EF4-FFF2-40B4-BE49-F238E27FC236}">
                  <a16:creationId xmlns:a16="http://schemas.microsoft.com/office/drawing/2014/main" id="{94A5BE11-6A2C-78F6-2F61-81709AAE3083}"/>
                </a:ext>
              </a:extLst>
            </p:cNvPr>
            <p:cNvPicPr>
              <a:picLocks noChangeAspect="1"/>
            </p:cNvPicPr>
            <p:nvPr/>
          </p:nvPicPr>
          <p:blipFill>
            <a:blip r:embed="rId2"/>
            <a:stretch>
              <a:fillRect/>
            </a:stretch>
          </p:blipFill>
          <p:spPr>
            <a:xfrm>
              <a:off x="1320205" y="461438"/>
              <a:ext cx="3609975" cy="3148234"/>
            </a:xfrm>
            <a:prstGeom prst="rect">
              <a:avLst/>
            </a:prstGeom>
          </p:spPr>
        </p:pic>
        <p:sp>
          <p:nvSpPr>
            <p:cNvPr id="8" name="Title 1">
              <a:extLst>
                <a:ext uri="{FF2B5EF4-FFF2-40B4-BE49-F238E27FC236}">
                  <a16:creationId xmlns:a16="http://schemas.microsoft.com/office/drawing/2014/main" id="{BCA7D0CE-DA5E-DE0A-E1FC-50896AF41AD4}"/>
                </a:ext>
              </a:extLst>
            </p:cNvPr>
            <p:cNvSpPr txBox="1">
              <a:spLocks/>
            </p:cNvSpPr>
            <p:nvPr/>
          </p:nvSpPr>
          <p:spPr>
            <a:xfrm>
              <a:off x="362346" y="4041579"/>
              <a:ext cx="5186429" cy="6311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2800" b="1">
                  <a:latin typeface="Century Gothic" panose="020B0502020202020204" pitchFamily="34" charset="0"/>
                </a:rPr>
                <a:t>Respective of Toss  </a:t>
              </a:r>
            </a:p>
            <a:p>
              <a:pPr algn="ctr"/>
              <a:endParaRPr lang="en-US" sz="2800">
                <a:latin typeface="Century Gothic" panose="020B0502020202020204" pitchFamily="34" charset="0"/>
              </a:endParaRPr>
            </a:p>
            <a:p>
              <a:pPr algn="ctr"/>
              <a:endParaRPr lang="en-US" sz="2800">
                <a:latin typeface="Century Gothic" panose="020B0502020202020204" pitchFamily="34" charset="0"/>
              </a:endParaRPr>
            </a:p>
            <a:p>
              <a:pPr algn="ctr"/>
              <a:endParaRPr lang="en-US" sz="2800">
                <a:latin typeface="Century Gothic" panose="020B0502020202020204" pitchFamily="34" charset="0"/>
              </a:endParaRPr>
            </a:p>
            <a:p>
              <a:pPr algn="ctr"/>
              <a:endParaRPr lang="en-US" sz="2000" b="1"/>
            </a:p>
            <a:p>
              <a:pPr algn="ctr"/>
              <a:endParaRPr lang="en-US" sz="2000" b="1"/>
            </a:p>
          </p:txBody>
        </p:sp>
      </p:grpSp>
      <p:sp>
        <p:nvSpPr>
          <p:cNvPr id="5" name="Title 1">
            <a:extLst>
              <a:ext uri="{FF2B5EF4-FFF2-40B4-BE49-F238E27FC236}">
                <a16:creationId xmlns:a16="http://schemas.microsoft.com/office/drawing/2014/main" id="{DA78CA2F-EDFA-0E91-E330-3A0BFA6736E5}"/>
              </a:ext>
            </a:extLst>
          </p:cNvPr>
          <p:cNvSpPr txBox="1">
            <a:spLocks/>
          </p:cNvSpPr>
          <p:nvPr/>
        </p:nvSpPr>
        <p:spPr>
          <a:xfrm>
            <a:off x="551094" y="-240883"/>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000">
                <a:latin typeface="Century Gothic"/>
              </a:rPr>
              <a:t>WAS </a:t>
            </a:r>
            <a:r>
              <a:rPr lang="en-US" sz="4000" b="1">
                <a:latin typeface="Century Gothic"/>
              </a:rPr>
              <a:t>TOSS </a:t>
            </a:r>
            <a:r>
              <a:rPr lang="en-US" sz="4000">
                <a:latin typeface="Century Gothic"/>
              </a:rPr>
              <a:t>AN</a:t>
            </a:r>
            <a:r>
              <a:rPr lang="en-US" sz="4000" b="1">
                <a:latin typeface="Century Gothic"/>
              </a:rPr>
              <a:t> </a:t>
            </a:r>
            <a:r>
              <a:rPr lang="en-US" sz="4000">
                <a:latin typeface="Century Gothic"/>
              </a:rPr>
              <a:t>DECIDING FACTOR</a:t>
            </a:r>
            <a:r>
              <a:rPr lang="en-US" sz="4000" b="1">
                <a:latin typeface="Century Gothic"/>
              </a:rPr>
              <a:t> ?</a:t>
            </a:r>
          </a:p>
        </p:txBody>
      </p:sp>
    </p:spTree>
    <p:extLst>
      <p:ext uri="{BB962C8B-B14F-4D97-AF65-F5344CB8AC3E}">
        <p14:creationId xmlns:p14="http://schemas.microsoft.com/office/powerpoint/2010/main" val="196480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6AB3BB-A71C-D854-09CC-427EB55A4924}"/>
              </a:ext>
            </a:extLst>
          </p:cNvPr>
          <p:cNvSpPr txBox="1">
            <a:spLocks/>
          </p:cNvSpPr>
          <p:nvPr/>
        </p:nvSpPr>
        <p:spPr>
          <a:xfrm>
            <a:off x="838200" y="1616571"/>
            <a:ext cx="10515600" cy="3954496"/>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Century Gothic" panose="020B0502020202020204" pitchFamily="34" charset="0"/>
              </a:rPr>
              <a:t>PARAMETERS-WISE ADVANTAGE </a:t>
            </a:r>
          </a:p>
          <a:p>
            <a:pPr algn="ctr"/>
            <a:endParaRPr lang="en-US" sz="2800" b="1" dirty="0">
              <a:latin typeface="Century Gothic" panose="020B0502020202020204" pitchFamily="34" charset="0"/>
            </a:endParaRPr>
          </a:p>
          <a:p>
            <a:pPr algn="ctr"/>
            <a:endParaRPr lang="en-US" sz="2800" dirty="0">
              <a:latin typeface="Century Gothic" panose="020B0502020202020204" pitchFamily="34" charset="0"/>
            </a:endParaRPr>
          </a:p>
          <a:p>
            <a:pPr marL="457200" indent="-457200" algn="ctr">
              <a:buAutoNum type="arabicPeriod"/>
            </a:pPr>
            <a:endParaRPr lang="en-US" sz="2800" dirty="0">
              <a:latin typeface="Century Gothic" panose="020B0502020202020204" pitchFamily="34" charset="0"/>
            </a:endParaRPr>
          </a:p>
          <a:p>
            <a:pPr algn="ctr"/>
            <a:r>
              <a:rPr lang="en-US" sz="2800" dirty="0">
                <a:latin typeface="Century Gothic" panose="020B0502020202020204" pitchFamily="34" charset="0"/>
              </a:rPr>
              <a:t>The Indian team did not lose an advantage by not winning the toss. </a:t>
            </a:r>
          </a:p>
          <a:p>
            <a:pPr algn="ctr"/>
            <a:endParaRPr lang="en-US" sz="2800" dirty="0">
              <a:latin typeface="Century Gothic" panose="020B0502020202020204" pitchFamily="34" charset="0"/>
            </a:endParaRPr>
          </a:p>
          <a:p>
            <a:pPr algn="ctr"/>
            <a:r>
              <a:rPr lang="en-US" sz="2800" dirty="0">
                <a:latin typeface="Century Gothic" panose="020B0502020202020204" pitchFamily="34" charset="0"/>
              </a:rPr>
              <a:t>England won the toss and chose to bowl </a:t>
            </a:r>
          </a:p>
          <a:p>
            <a:pPr algn="ctr"/>
            <a:endParaRPr lang="en-US" sz="2800" dirty="0">
              <a:latin typeface="Century Gothic" panose="020B0502020202020204" pitchFamily="34" charset="0"/>
            </a:endParaRPr>
          </a:p>
          <a:p>
            <a:pPr algn="ctr"/>
            <a:endParaRPr lang="en-US" sz="2800" dirty="0">
              <a:latin typeface="Century Gothic" panose="020B0502020202020204" pitchFamily="34" charset="0"/>
            </a:endParaRPr>
          </a:p>
          <a:p>
            <a:pPr algn="ctr"/>
            <a:r>
              <a:rPr lang="en-US" sz="2800" b="1" dirty="0">
                <a:latin typeface="Century Gothic" panose="020B0502020202020204" pitchFamily="34" charset="0"/>
              </a:rPr>
              <a:t>Hence, </a:t>
            </a:r>
          </a:p>
          <a:p>
            <a:pPr algn="ctr"/>
            <a:r>
              <a:rPr lang="en-US" sz="2800" b="1" dirty="0">
                <a:solidFill>
                  <a:srgbClr val="444444"/>
                </a:solidFill>
                <a:latin typeface="Century Gothic" panose="020B0502020202020204" pitchFamily="34" charset="0"/>
              </a:rPr>
              <a:t> </a:t>
            </a:r>
          </a:p>
          <a:p>
            <a:pPr algn="ctr"/>
            <a:r>
              <a:rPr lang="en-US" sz="2800" b="1" dirty="0">
                <a:solidFill>
                  <a:srgbClr val="C00000"/>
                </a:solidFill>
                <a:latin typeface="Century Gothic" panose="020B0502020202020204" pitchFamily="34" charset="0"/>
              </a:rPr>
              <a:t>TOSS ( ENG 1 – IND 0 )</a:t>
            </a:r>
          </a:p>
          <a:p>
            <a:pPr algn="ctr"/>
            <a:endParaRPr lang="en-US" sz="2800" dirty="0">
              <a:latin typeface="Century Gothic" panose="020B0502020202020204" pitchFamily="34" charset="0"/>
            </a:endParaRPr>
          </a:p>
          <a:p>
            <a:pPr algn="ctr"/>
            <a:endParaRPr lang="en-US" sz="2000" b="1" dirty="0"/>
          </a:p>
          <a:p>
            <a:pPr algn="ctr"/>
            <a:endParaRPr lang="en-US" sz="2000" b="1" dirty="0"/>
          </a:p>
        </p:txBody>
      </p:sp>
    </p:spTree>
    <p:extLst>
      <p:ext uri="{BB962C8B-B14F-4D97-AF65-F5344CB8AC3E}">
        <p14:creationId xmlns:p14="http://schemas.microsoft.com/office/powerpoint/2010/main" val="1494855032"/>
      </p:ext>
    </p:extLst>
  </p:cSld>
  <p:clrMapOvr>
    <a:masterClrMapping/>
  </p:clrMapOvr>
  <p:transition spd="slow" advClick="0">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992E463-7F30-BE22-4C41-CA764667A4FD}"/>
              </a:ext>
            </a:extLst>
          </p:cNvPr>
          <p:cNvPicPr>
            <a:picLocks noChangeAspect="1"/>
          </p:cNvPicPr>
          <p:nvPr/>
        </p:nvPicPr>
        <p:blipFill>
          <a:blip r:embed="rId2"/>
          <a:stretch>
            <a:fillRect/>
          </a:stretch>
        </p:blipFill>
        <p:spPr>
          <a:xfrm>
            <a:off x="408752" y="1607405"/>
            <a:ext cx="11374495" cy="4405712"/>
          </a:xfrm>
          <a:prstGeom prst="rect">
            <a:avLst/>
          </a:prstGeom>
        </p:spPr>
      </p:pic>
      <p:sp>
        <p:nvSpPr>
          <p:cNvPr id="3" name="Title 1">
            <a:extLst>
              <a:ext uri="{FF2B5EF4-FFF2-40B4-BE49-F238E27FC236}">
                <a16:creationId xmlns:a16="http://schemas.microsoft.com/office/drawing/2014/main" id="{B1824242-94DE-93CB-6F1C-248D0F8F5CE5}"/>
              </a:ext>
            </a:extLst>
          </p:cNvPr>
          <p:cNvSpPr txBox="1">
            <a:spLocks/>
          </p:cNvSpPr>
          <p:nvPr/>
        </p:nvSpPr>
        <p:spPr>
          <a:xfrm>
            <a:off x="2186196"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entury Gothic" panose="020B0502020202020204" pitchFamily="34" charset="0"/>
              </a:rPr>
              <a:t>ALL OF ENG vs IND MATCHES</a:t>
            </a:r>
          </a:p>
        </p:txBody>
      </p:sp>
    </p:spTree>
    <p:extLst>
      <p:ext uri="{BB962C8B-B14F-4D97-AF65-F5344CB8AC3E}">
        <p14:creationId xmlns:p14="http://schemas.microsoft.com/office/powerpoint/2010/main" val="9925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ind-vs-eng-web-st">
            <a:extLst>
              <a:ext uri="{FF2B5EF4-FFF2-40B4-BE49-F238E27FC236}">
                <a16:creationId xmlns:a16="http://schemas.microsoft.com/office/drawing/2014/main" id="{F24C7876-8EEC-183C-4D24-2AE361F6F2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9" r="3110" b="14323"/>
          <a:stretch/>
        </p:blipFill>
        <p:spPr bwMode="auto">
          <a:xfrm>
            <a:off x="20" y="983408"/>
            <a:ext cx="12191980" cy="587459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2F47ABB9-A83A-5B73-B648-1A9A53B02BC0}"/>
              </a:ext>
            </a:extLst>
          </p:cNvPr>
          <p:cNvSpPr txBox="1">
            <a:spLocks/>
          </p:cNvSpPr>
          <p:nvPr/>
        </p:nvSpPr>
        <p:spPr>
          <a:xfrm>
            <a:off x="-1116768" y="-342155"/>
            <a:ext cx="9134772"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entury Gothic" panose="020B0502020202020204" pitchFamily="34" charset="0"/>
              </a:rPr>
              <a:t>4 </a:t>
            </a:r>
            <a:r>
              <a:rPr lang="en-US" sz="5400" dirty="0">
                <a:latin typeface="Century Gothic" panose="020B0502020202020204" pitchFamily="34" charset="0"/>
              </a:rPr>
              <a:t>TEAM STRATEGY</a:t>
            </a:r>
          </a:p>
        </p:txBody>
      </p:sp>
    </p:spTree>
    <p:extLst>
      <p:ext uri="{BB962C8B-B14F-4D97-AF65-F5344CB8AC3E}">
        <p14:creationId xmlns:p14="http://schemas.microsoft.com/office/powerpoint/2010/main" val="2531597294"/>
      </p:ext>
    </p:extLst>
  </p:cSld>
  <p:clrMapOvr>
    <a:masterClrMapping/>
  </p:clrMapOvr>
  <p:transition spd="slow" advClick="0">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d-vs-eng-web-st">
            <a:extLst>
              <a:ext uri="{FF2B5EF4-FFF2-40B4-BE49-F238E27FC236}">
                <a16:creationId xmlns:a16="http://schemas.microsoft.com/office/drawing/2014/main" id="{F24C7876-8EEC-183C-4D24-2AE361F6F2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9" r="50702"/>
          <a:stretch/>
        </p:blipFill>
        <p:spPr bwMode="auto">
          <a:xfrm>
            <a:off x="0" y="1282"/>
            <a:ext cx="5976237"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6F5AE7DA-065A-9D82-8259-FCEC36411DF3}"/>
              </a:ext>
            </a:extLst>
          </p:cNvPr>
          <p:cNvSpPr txBox="1">
            <a:spLocks/>
          </p:cNvSpPr>
          <p:nvPr/>
        </p:nvSpPr>
        <p:spPr>
          <a:xfrm>
            <a:off x="6414866" y="1012874"/>
            <a:ext cx="5575234" cy="68567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latin typeface="Century Gothic" panose="020B0502020202020204" pitchFamily="34" charset="0"/>
              </a:rPr>
              <a:t>INDIAN STRATEGY</a:t>
            </a:r>
          </a:p>
          <a:p>
            <a:endParaRPr lang="en-US" sz="2800" b="1" dirty="0">
              <a:latin typeface="Century Gothic" panose="020B0502020202020204" pitchFamily="34" charset="0"/>
            </a:endParaRPr>
          </a:p>
          <a:p>
            <a:endParaRPr lang="en-US" sz="2800" b="1" dirty="0">
              <a:latin typeface="Century Gothic" panose="020B0502020202020204" pitchFamily="34" charset="0"/>
            </a:endParaRPr>
          </a:p>
          <a:p>
            <a:r>
              <a:rPr lang="en-US" sz="2800" b="1" dirty="0">
                <a:latin typeface="Century Gothic" panose="020B0502020202020204" pitchFamily="34" charset="0"/>
              </a:rPr>
              <a:t> </a:t>
            </a:r>
            <a:r>
              <a:rPr lang="en-US" sz="2800" dirty="0">
                <a:latin typeface="Century Gothic" panose="020B0502020202020204" pitchFamily="34" charset="0"/>
              </a:rPr>
              <a:t>Conservative</a:t>
            </a:r>
          </a:p>
          <a:p>
            <a:endParaRPr lang="en-US" sz="2800" dirty="0">
              <a:latin typeface="Century Gothic" panose="020B0502020202020204" pitchFamily="34" charset="0"/>
            </a:endParaRPr>
          </a:p>
          <a:p>
            <a:endParaRPr lang="en-US" sz="800" b="1" dirty="0">
              <a:solidFill>
                <a:srgbClr val="343434"/>
              </a:solidFill>
              <a:latin typeface="kepler-std"/>
            </a:endParaRPr>
          </a:p>
          <a:p>
            <a:r>
              <a:rPr lang="en-US" sz="2800" b="1" dirty="0">
                <a:solidFill>
                  <a:srgbClr val="343434"/>
                </a:solidFill>
                <a:latin typeface="kepler-std"/>
                <a:ea typeface="+mn-lt"/>
                <a:cs typeface="+mn-lt"/>
              </a:rPr>
              <a:t>Not to lose wickets and settle</a:t>
            </a:r>
            <a:endParaRPr lang="en-US" sz="5400" b="1" dirty="0">
              <a:solidFill>
                <a:srgbClr val="343434"/>
              </a:solidFill>
              <a:latin typeface="kepler-std"/>
              <a:ea typeface="+mn-lt"/>
              <a:cs typeface="+mn-lt"/>
            </a:endParaRPr>
          </a:p>
          <a:p>
            <a:pPr>
              <a:lnSpc>
                <a:spcPct val="170000"/>
              </a:lnSpc>
            </a:pPr>
            <a:r>
              <a:rPr lang="en-US" sz="1800" dirty="0">
                <a:latin typeface="Century Gothic" panose="020B0502020202020204" pitchFamily="34" charset="0"/>
              </a:rPr>
              <a:t>Losing KL Rahul for five early on was a setback, but even so, India went at only fractionally over a run-a-ball during that period of fielding restrictions, with neither Virat Kohli nor Rohit Sharma finding fluency as they reached 38/1 after six.</a:t>
            </a:r>
          </a:p>
          <a:p>
            <a:pPr>
              <a:lnSpc>
                <a:spcPct val="170000"/>
              </a:lnSpc>
            </a:pPr>
            <a:endParaRPr lang="en-US" sz="4600" dirty="0">
              <a:latin typeface="Century Gothic" panose="020B0502020202020204" pitchFamily="34" charset="0"/>
            </a:endParaRPr>
          </a:p>
          <a:p>
            <a:endParaRPr lang="en-US" sz="5400" dirty="0">
              <a:latin typeface="Century Gothic" panose="020B0502020202020204" pitchFamily="34" charset="0"/>
            </a:endParaRPr>
          </a:p>
        </p:txBody>
      </p:sp>
    </p:spTree>
    <p:extLst>
      <p:ext uri="{BB962C8B-B14F-4D97-AF65-F5344CB8AC3E}">
        <p14:creationId xmlns:p14="http://schemas.microsoft.com/office/powerpoint/2010/main" val="38061014"/>
      </p:ext>
    </p:extLst>
  </p:cSld>
  <p:clrMapOvr>
    <a:masterClrMapping/>
  </p:clrMapOvr>
  <p:transition spd="slow" advClick="0">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d-vs-eng-web-st">
            <a:extLst>
              <a:ext uri="{FF2B5EF4-FFF2-40B4-BE49-F238E27FC236}">
                <a16:creationId xmlns:a16="http://schemas.microsoft.com/office/drawing/2014/main" id="{F24C7876-8EEC-183C-4D24-2AE361F6F2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215" r="192"/>
          <a:stretch/>
        </p:blipFill>
        <p:spPr bwMode="auto">
          <a:xfrm>
            <a:off x="6096000" y="1282"/>
            <a:ext cx="647700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E0745103-8CA2-777E-B836-1D9662E7E1B1}"/>
              </a:ext>
            </a:extLst>
          </p:cNvPr>
          <p:cNvSpPr txBox="1">
            <a:spLocks/>
          </p:cNvSpPr>
          <p:nvPr/>
        </p:nvSpPr>
        <p:spPr>
          <a:xfrm>
            <a:off x="249556" y="-616219"/>
            <a:ext cx="5575234" cy="68567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latin typeface="Century Gothic" panose="020B0502020202020204" pitchFamily="34" charset="0"/>
              </a:rPr>
              <a:t>ENGLAND STRATEGY</a:t>
            </a:r>
          </a:p>
          <a:p>
            <a:endParaRPr lang="en-US" sz="2800" b="1" dirty="0">
              <a:latin typeface="Century Gothic" panose="020B0502020202020204" pitchFamily="34" charset="0"/>
            </a:endParaRPr>
          </a:p>
          <a:p>
            <a:endParaRPr lang="en-US" sz="2800" b="1" dirty="0">
              <a:latin typeface="Century Gothic" panose="020B0502020202020204" pitchFamily="34" charset="0"/>
            </a:endParaRPr>
          </a:p>
          <a:p>
            <a:r>
              <a:rPr lang="en-US" sz="2800" dirty="0">
                <a:latin typeface="Century Gothic" panose="020B0502020202020204" pitchFamily="34" charset="0"/>
              </a:rPr>
              <a:t>Radical </a:t>
            </a:r>
          </a:p>
          <a:p>
            <a:endParaRPr lang="en-US" sz="2800" dirty="0">
              <a:latin typeface="Century Gothic" panose="020B0502020202020204" pitchFamily="34" charset="0"/>
            </a:endParaRPr>
          </a:p>
          <a:p>
            <a:endParaRPr lang="en-US" sz="800" b="1" dirty="0">
              <a:solidFill>
                <a:srgbClr val="343434"/>
              </a:solidFill>
              <a:latin typeface="kepler-std"/>
            </a:endParaRPr>
          </a:p>
          <a:p>
            <a:r>
              <a:rPr lang="en-US" sz="2800" b="1" dirty="0">
                <a:solidFill>
                  <a:srgbClr val="343434"/>
                </a:solidFill>
                <a:latin typeface="kepler-std"/>
                <a:ea typeface="+mn-lt"/>
                <a:cs typeface="+mn-lt"/>
              </a:rPr>
              <a:t>Aiming for the hits </a:t>
            </a:r>
            <a:endParaRPr lang="en-US" sz="5400" b="1" dirty="0">
              <a:solidFill>
                <a:srgbClr val="343434"/>
              </a:solidFill>
              <a:latin typeface="kepler-std"/>
              <a:ea typeface="+mn-lt"/>
              <a:cs typeface="+mn-lt"/>
            </a:endParaRPr>
          </a:p>
          <a:p>
            <a:pPr>
              <a:lnSpc>
                <a:spcPct val="170000"/>
              </a:lnSpc>
            </a:pPr>
            <a:endParaRPr lang="en-US" sz="4600" dirty="0">
              <a:latin typeface="Century Gothic" panose="020B0502020202020204" pitchFamily="34" charset="0"/>
            </a:endParaRPr>
          </a:p>
          <a:p>
            <a:endParaRPr lang="en-US" sz="5400" dirty="0">
              <a:latin typeface="Century Gothic" panose="020B0502020202020204" pitchFamily="34" charset="0"/>
            </a:endParaRPr>
          </a:p>
        </p:txBody>
      </p:sp>
    </p:spTree>
    <p:extLst>
      <p:ext uri="{BB962C8B-B14F-4D97-AF65-F5344CB8AC3E}">
        <p14:creationId xmlns:p14="http://schemas.microsoft.com/office/powerpoint/2010/main" val="2986267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6AB3BB-A71C-D854-09CC-427EB55A4924}"/>
              </a:ext>
            </a:extLst>
          </p:cNvPr>
          <p:cNvSpPr txBox="1">
            <a:spLocks/>
          </p:cNvSpPr>
          <p:nvPr/>
        </p:nvSpPr>
        <p:spPr>
          <a:xfrm>
            <a:off x="838200" y="1616571"/>
            <a:ext cx="10515600" cy="39544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Century Gothic" panose="020B0502020202020204" pitchFamily="34" charset="0"/>
              </a:rPr>
              <a:t>PARAMETERS-WISE ADVANTAGE </a:t>
            </a:r>
          </a:p>
          <a:p>
            <a:pPr algn="ctr"/>
            <a:endParaRPr lang="en-US" sz="2800" b="1" dirty="0">
              <a:latin typeface="Century Gothic" panose="020B0502020202020204" pitchFamily="34" charset="0"/>
            </a:endParaRPr>
          </a:p>
          <a:p>
            <a:pPr algn="ctr"/>
            <a:endParaRPr lang="en-US" sz="2800" dirty="0">
              <a:latin typeface="Century Gothic" panose="020B0502020202020204" pitchFamily="34" charset="0"/>
            </a:endParaRPr>
          </a:p>
          <a:p>
            <a:pPr marL="457200" indent="-457200" algn="ctr">
              <a:buAutoNum type="arabicPeriod"/>
            </a:pPr>
            <a:endParaRPr lang="en-US" sz="2800" dirty="0">
              <a:latin typeface="Century Gothic" panose="020B0502020202020204" pitchFamily="34" charset="0"/>
            </a:endParaRPr>
          </a:p>
          <a:p>
            <a:pPr algn="ctr"/>
            <a:r>
              <a:rPr lang="en-US" sz="2800" dirty="0">
                <a:latin typeface="Century Gothic" panose="020B0502020202020204" pitchFamily="34" charset="0"/>
              </a:rPr>
              <a:t>The Indian team played conservatively whilst England</a:t>
            </a:r>
          </a:p>
          <a:p>
            <a:pPr algn="ctr"/>
            <a:r>
              <a:rPr lang="en-US" sz="2800" dirty="0">
                <a:latin typeface="Century Gothic" panose="020B0502020202020204" pitchFamily="34" charset="0"/>
              </a:rPr>
              <a:t>Showed radical moves. This parameter is very subject, but the radical approach favored England. </a:t>
            </a:r>
          </a:p>
          <a:p>
            <a:pPr algn="ctr"/>
            <a:endParaRPr lang="en-US" sz="2800" dirty="0">
              <a:latin typeface="Century Gothic" panose="020B0502020202020204" pitchFamily="34" charset="0"/>
            </a:endParaRPr>
          </a:p>
          <a:p>
            <a:pPr algn="ctr"/>
            <a:r>
              <a:rPr lang="en-US" sz="2800" b="1" dirty="0">
                <a:latin typeface="Century Gothic" panose="020B0502020202020204" pitchFamily="34" charset="0"/>
              </a:rPr>
              <a:t>Hence, </a:t>
            </a:r>
          </a:p>
          <a:p>
            <a:pPr algn="ctr"/>
            <a:r>
              <a:rPr lang="en-US" sz="2800" b="1" dirty="0">
                <a:solidFill>
                  <a:srgbClr val="444444"/>
                </a:solidFill>
                <a:latin typeface="Century Gothic" panose="020B0502020202020204" pitchFamily="34" charset="0"/>
              </a:rPr>
              <a:t> </a:t>
            </a:r>
          </a:p>
          <a:p>
            <a:pPr algn="ctr"/>
            <a:r>
              <a:rPr lang="en-US" sz="2800" b="1" dirty="0">
                <a:solidFill>
                  <a:srgbClr val="C00000"/>
                </a:solidFill>
                <a:latin typeface="Century Gothic" panose="020B0502020202020204" pitchFamily="34" charset="0"/>
              </a:rPr>
              <a:t>TEAM STRATEGY ( ENG 1 – IND 0 )</a:t>
            </a:r>
          </a:p>
          <a:p>
            <a:pPr algn="ctr"/>
            <a:endParaRPr lang="en-US" sz="2800" dirty="0">
              <a:latin typeface="Century Gothic" panose="020B0502020202020204" pitchFamily="34" charset="0"/>
            </a:endParaRPr>
          </a:p>
          <a:p>
            <a:pPr algn="ctr"/>
            <a:endParaRPr lang="en-US" sz="2000" b="1" dirty="0"/>
          </a:p>
          <a:p>
            <a:pPr algn="ctr"/>
            <a:endParaRPr lang="en-US" sz="2000" b="1" dirty="0"/>
          </a:p>
        </p:txBody>
      </p:sp>
    </p:spTree>
    <p:extLst>
      <p:ext uri="{BB962C8B-B14F-4D97-AF65-F5344CB8AC3E}">
        <p14:creationId xmlns:p14="http://schemas.microsoft.com/office/powerpoint/2010/main" val="382984359"/>
      </p:ext>
    </p:extLst>
  </p:cSld>
  <p:clrMapOvr>
    <a:masterClrMapping/>
  </p:clrMapOvr>
  <p:transition spd="slow" advClick="0">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F47ABB9-A83A-5B73-B648-1A9A53B02BC0}"/>
              </a:ext>
            </a:extLst>
          </p:cNvPr>
          <p:cNvSpPr txBox="1">
            <a:spLocks/>
          </p:cNvSpPr>
          <p:nvPr/>
        </p:nvSpPr>
        <p:spPr>
          <a:xfrm>
            <a:off x="101807" y="-147484"/>
            <a:ext cx="1175978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entury Gothic" panose="020B0502020202020204" pitchFamily="34" charset="0"/>
              </a:rPr>
              <a:t>5 </a:t>
            </a:r>
            <a:r>
              <a:rPr lang="en-US" sz="5400" dirty="0">
                <a:latin typeface="Century Gothic" panose="020B0502020202020204" pitchFamily="34" charset="0"/>
              </a:rPr>
              <a:t>MATCH +PLAYER ANALYSIS </a:t>
            </a:r>
            <a:r>
              <a:rPr lang="en-US" sz="3600" dirty="0">
                <a:solidFill>
                  <a:schemeClr val="bg1">
                    <a:lumMod val="65000"/>
                  </a:schemeClr>
                </a:solidFill>
                <a:latin typeface="Century Gothic" panose="020B0502020202020204" pitchFamily="34" charset="0"/>
              </a:rPr>
              <a:t>INDIA</a:t>
            </a:r>
            <a:endParaRPr lang="en-US" sz="5400" dirty="0">
              <a:solidFill>
                <a:schemeClr val="bg1">
                  <a:lumMod val="65000"/>
                </a:schemeClr>
              </a:solidFill>
              <a:latin typeface="Century Gothic" panose="020B050202020202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C5465D6A-6B7A-B6D9-A66C-C04F9FE7A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08691"/>
            <a:ext cx="12192000" cy="4371975"/>
          </a:xfrm>
          <a:prstGeom prst="rect">
            <a:avLst/>
          </a:prstGeom>
        </p:spPr>
      </p:pic>
    </p:spTree>
    <p:extLst>
      <p:ext uri="{BB962C8B-B14F-4D97-AF65-F5344CB8AC3E}">
        <p14:creationId xmlns:p14="http://schemas.microsoft.com/office/powerpoint/2010/main" val="2671748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72872-407F-7CEE-1D62-8E723737AED2}"/>
              </a:ext>
            </a:extLst>
          </p:cNvPr>
          <p:cNvSpPr>
            <a:spLocks noGrp="1"/>
          </p:cNvSpPr>
          <p:nvPr>
            <p:ph type="title"/>
          </p:nvPr>
        </p:nvSpPr>
        <p:spPr>
          <a:xfrm>
            <a:off x="863600" y="231260"/>
            <a:ext cx="10515600" cy="1325563"/>
          </a:xfrm>
        </p:spPr>
        <p:txBody>
          <a:bodyPr/>
          <a:lstStyle/>
          <a:p>
            <a:r>
              <a:rPr lang="en-US" dirty="0">
                <a:latin typeface="Century Gothic"/>
                <a:cs typeface="Calibri Light"/>
              </a:rPr>
              <a:t>INDIA </a:t>
            </a:r>
            <a:r>
              <a:rPr lang="en-US" sz="3200" dirty="0">
                <a:solidFill>
                  <a:schemeClr val="bg2">
                    <a:lumMod val="50000"/>
                  </a:schemeClr>
                </a:solidFill>
                <a:latin typeface="Century Gothic"/>
                <a:cs typeface="Calibri Light"/>
              </a:rPr>
              <a:t>Batsman Analysis</a:t>
            </a:r>
            <a:endParaRPr lang="en-US" dirty="0">
              <a:solidFill>
                <a:schemeClr val="bg2">
                  <a:lumMod val="50000"/>
                </a:schemeClr>
              </a:solidFill>
              <a:latin typeface="Century Gothic"/>
            </a:endParaRPr>
          </a:p>
        </p:txBody>
      </p:sp>
      <p:pic>
        <p:nvPicPr>
          <p:cNvPr id="4" name="Picture 4" descr="Graphical user interface&#10;&#10;Description automatically generated">
            <a:extLst>
              <a:ext uri="{FF2B5EF4-FFF2-40B4-BE49-F238E27FC236}">
                <a16:creationId xmlns:a16="http://schemas.microsoft.com/office/drawing/2014/main" id="{01178383-0819-5C7D-4556-8087A38D22F8}"/>
              </a:ext>
            </a:extLst>
          </p:cNvPr>
          <p:cNvPicPr>
            <a:picLocks noChangeAspect="1"/>
          </p:cNvPicPr>
          <p:nvPr/>
        </p:nvPicPr>
        <p:blipFill>
          <a:blip r:embed="rId2"/>
          <a:stretch>
            <a:fillRect/>
          </a:stretch>
        </p:blipFill>
        <p:spPr>
          <a:xfrm>
            <a:off x="3889179" y="1426248"/>
            <a:ext cx="7439221" cy="4679130"/>
          </a:xfrm>
          <a:prstGeom prst="rect">
            <a:avLst/>
          </a:prstGeom>
        </p:spPr>
      </p:pic>
      <p:sp>
        <p:nvSpPr>
          <p:cNvPr id="6" name="TextBox 5">
            <a:extLst>
              <a:ext uri="{FF2B5EF4-FFF2-40B4-BE49-F238E27FC236}">
                <a16:creationId xmlns:a16="http://schemas.microsoft.com/office/drawing/2014/main" id="{E109E341-053F-C437-2608-E5F97D08B154}"/>
              </a:ext>
            </a:extLst>
          </p:cNvPr>
          <p:cNvSpPr txBox="1"/>
          <p:nvPr/>
        </p:nvSpPr>
        <p:spPr>
          <a:xfrm>
            <a:off x="863601" y="1556823"/>
            <a:ext cx="2540782" cy="5232202"/>
          </a:xfrm>
          <a:prstGeom prst="rect">
            <a:avLst/>
          </a:prstGeom>
          <a:noFill/>
        </p:spPr>
        <p:txBody>
          <a:bodyPr wrap="square" lIns="91440" tIns="45720" rIns="91440" bIns="45720" anchor="t">
            <a:spAutoFit/>
          </a:bodyPr>
          <a:lstStyle/>
          <a:p>
            <a:pPr algn="just"/>
            <a:r>
              <a:rPr lang="en-US" sz="1200" dirty="0">
                <a:latin typeface="Century Gothic"/>
                <a:ea typeface="+mj-ea"/>
                <a:cs typeface="+mj-cs"/>
              </a:rPr>
              <a:t>The openers failed to raise a good total in the power play recording low score at end of powerplay. </a:t>
            </a:r>
            <a:endParaRPr lang="en-US" sz="1200" dirty="0">
              <a:latin typeface="Calibri" panose="020F0502020204030204"/>
              <a:ea typeface="+mj-ea"/>
              <a:cs typeface="Calibri" panose="020F0502020204030204"/>
            </a:endParaRPr>
          </a:p>
          <a:p>
            <a:pPr algn="just"/>
            <a:endParaRPr lang="en-US" sz="1200" dirty="0">
              <a:latin typeface="Century Gothic"/>
              <a:ea typeface="+mj-ea"/>
              <a:cs typeface="+mj-cs"/>
            </a:endParaRPr>
          </a:p>
          <a:p>
            <a:pPr algn="just"/>
            <a:r>
              <a:rPr lang="en-US" sz="1200" dirty="0">
                <a:latin typeface="Century Gothic"/>
                <a:ea typeface="+mj-ea"/>
                <a:cs typeface="+mj-cs"/>
              </a:rPr>
              <a:t>Captain must have invited Surya Kumar Yadav to play at Position 3  instead of Virat Kohli who have better strike rate compared to Virat. </a:t>
            </a:r>
            <a:endParaRPr lang="en-US" sz="1200" dirty="0">
              <a:latin typeface="Calibri" panose="020F0502020204030204"/>
              <a:ea typeface="+mj-ea"/>
              <a:cs typeface="Calibri"/>
            </a:endParaRPr>
          </a:p>
          <a:p>
            <a:pPr algn="just"/>
            <a:endParaRPr lang="en-US" sz="1200" dirty="0">
              <a:latin typeface="Century Gothic"/>
              <a:ea typeface="+mj-ea"/>
              <a:cs typeface="+mj-cs"/>
            </a:endParaRPr>
          </a:p>
          <a:p>
            <a:pPr algn="just"/>
            <a:r>
              <a:rPr lang="en-US" sz="1200" dirty="0">
                <a:latin typeface="Century Gothic"/>
                <a:ea typeface="+mj-ea"/>
                <a:cs typeface="+mj-cs"/>
              </a:rPr>
              <a:t>Middle order batsman Dinesh Karthik and openers Rohit and Rahul has disappointed with their performance where allrounder Ashwin has better strike rate than them. </a:t>
            </a:r>
            <a:endParaRPr lang="en-US" sz="1200" dirty="0">
              <a:latin typeface="Calibri" panose="020F0502020204030204"/>
              <a:ea typeface="+mj-ea"/>
              <a:cs typeface="Calibri"/>
            </a:endParaRPr>
          </a:p>
          <a:p>
            <a:pPr algn="just"/>
            <a:endParaRPr lang="en-US" sz="1200" dirty="0">
              <a:latin typeface="Century Gothic"/>
              <a:ea typeface="+mj-ea"/>
              <a:cs typeface="+mj-cs"/>
            </a:endParaRPr>
          </a:p>
          <a:p>
            <a:pPr algn="just"/>
            <a:r>
              <a:rPr lang="en-US" sz="1200" dirty="0">
                <a:latin typeface="Century Gothic"/>
                <a:ea typeface="+mj-ea"/>
                <a:cs typeface="+mj-cs"/>
              </a:rPr>
              <a:t>Underperforming KL Rahul might have been replaced with Shreyas </a:t>
            </a:r>
            <a:r>
              <a:rPr lang="en-US" sz="1200" dirty="0" err="1">
                <a:latin typeface="Century Gothic"/>
                <a:ea typeface="+mj-ea"/>
                <a:cs typeface="+mj-cs"/>
              </a:rPr>
              <a:t>Iyer</a:t>
            </a:r>
            <a:r>
              <a:rPr lang="en-US" sz="1200" dirty="0">
                <a:latin typeface="Century Gothic"/>
                <a:ea typeface="+mj-ea"/>
                <a:cs typeface="+mj-cs"/>
              </a:rPr>
              <a:t> who has bit higher strike rate. </a:t>
            </a:r>
            <a:endParaRPr lang="en-US" sz="1200" dirty="0">
              <a:ea typeface="+mj-ea"/>
              <a:cs typeface="Calibri"/>
            </a:endParaRPr>
          </a:p>
          <a:p>
            <a:pPr algn="just"/>
            <a:endParaRPr lang="en-US" sz="1400" dirty="0">
              <a:solidFill>
                <a:srgbClr val="343434"/>
              </a:solidFill>
              <a:latin typeface="kepler-std"/>
              <a:cs typeface="Calibri" panose="020F0502020204030204"/>
            </a:endParaRPr>
          </a:p>
          <a:p>
            <a:pPr algn="just"/>
            <a:endParaRPr lang="en-US" sz="1400" dirty="0">
              <a:solidFill>
                <a:srgbClr val="343434"/>
              </a:solidFill>
              <a:latin typeface="kepler-std"/>
              <a:cs typeface="Calibri" panose="020F0502020204030204"/>
            </a:endParaRPr>
          </a:p>
          <a:p>
            <a:pPr algn="just"/>
            <a:endParaRPr lang="en-US" sz="1400" dirty="0">
              <a:solidFill>
                <a:srgbClr val="343434"/>
              </a:solidFill>
              <a:latin typeface="kepler-std"/>
              <a:cs typeface="Calibri" panose="020F0502020204030204"/>
            </a:endParaRPr>
          </a:p>
          <a:p>
            <a:pPr algn="just"/>
            <a:endParaRPr lang="en-US" sz="1400" dirty="0">
              <a:solidFill>
                <a:srgbClr val="343434"/>
              </a:solidFill>
              <a:latin typeface="kepler-std"/>
              <a:cs typeface="Calibri" panose="020F0502020204030204"/>
            </a:endParaRPr>
          </a:p>
          <a:p>
            <a:pPr algn="just"/>
            <a:endParaRPr lang="en-US" sz="1400" dirty="0">
              <a:solidFill>
                <a:srgbClr val="343434"/>
              </a:solidFill>
              <a:latin typeface="kepler-std"/>
              <a:cs typeface="Calibri" panose="020F0502020204030204"/>
            </a:endParaRPr>
          </a:p>
        </p:txBody>
      </p:sp>
    </p:spTree>
    <p:extLst>
      <p:ext uri="{BB962C8B-B14F-4D97-AF65-F5344CB8AC3E}">
        <p14:creationId xmlns:p14="http://schemas.microsoft.com/office/powerpoint/2010/main" val="1257332778"/>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ndia captain Rohit Sharma gutted with performance vs England: Cannot teach  players how to handle pressure - India Today">
            <a:extLst>
              <a:ext uri="{FF2B5EF4-FFF2-40B4-BE49-F238E27FC236}">
                <a16:creationId xmlns:a16="http://schemas.microsoft.com/office/drawing/2014/main" id="{FDC8A7C3-F88B-7361-6093-CF48E5512052}"/>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27" y="0"/>
            <a:ext cx="12195928"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4F19B59-7181-F436-F9F2-50F33723F6D7}"/>
              </a:ext>
            </a:extLst>
          </p:cNvPr>
          <p:cNvSpPr>
            <a:spLocks noGrp="1" noRot="1" noMove="1" noResize="1" noEditPoints="1" noAdjustHandles="1" noChangeArrowheads="1" noChangeShapeType="1"/>
          </p:cNvSpPr>
          <p:nvPr/>
        </p:nvSpPr>
        <p:spPr>
          <a:xfrm>
            <a:off x="0" y="0"/>
            <a:ext cx="51422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26D7A1-6E9E-33A6-2187-AE5E7AC9EEF1}"/>
              </a:ext>
            </a:extLst>
          </p:cNvPr>
          <p:cNvSpPr>
            <a:spLocks noGrp="1"/>
          </p:cNvSpPr>
          <p:nvPr>
            <p:ph type="ctrTitle"/>
          </p:nvPr>
        </p:nvSpPr>
        <p:spPr>
          <a:xfrm>
            <a:off x="833972" y="326819"/>
            <a:ext cx="5452529" cy="1535848"/>
          </a:xfrm>
        </p:spPr>
        <p:txBody>
          <a:bodyPr anchor="t">
            <a:normAutofit/>
          </a:bodyPr>
          <a:lstStyle/>
          <a:p>
            <a:pPr algn="l"/>
            <a:r>
              <a:rPr lang="en-US" sz="5200" b="1"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BUSINESS PROBLEM </a:t>
            </a:r>
            <a:endParaRPr lang="en-US" sz="5200" dirty="0">
              <a:effectLst>
                <a:outerShdw blurRad="38100" dist="38100" dir="2700000" algn="tl">
                  <a:srgbClr val="000000">
                    <a:alpha val="43137"/>
                  </a:srgbClr>
                </a:outerShdw>
              </a:effectLst>
            </a:endParaRPr>
          </a:p>
        </p:txBody>
      </p:sp>
      <p:sp>
        <p:nvSpPr>
          <p:cNvPr id="6" name="Title 1">
            <a:extLst>
              <a:ext uri="{FF2B5EF4-FFF2-40B4-BE49-F238E27FC236}">
                <a16:creationId xmlns:a16="http://schemas.microsoft.com/office/drawing/2014/main" id="{92967815-99A6-7454-7BEA-CC60C7271B7C}"/>
              </a:ext>
            </a:extLst>
          </p:cNvPr>
          <p:cNvSpPr txBox="1">
            <a:spLocks/>
          </p:cNvSpPr>
          <p:nvPr/>
        </p:nvSpPr>
        <p:spPr>
          <a:xfrm>
            <a:off x="553721" y="1530782"/>
            <a:ext cx="4034828" cy="521659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sz="2400" dirty="0"/>
              <a:t>Recently, India lost to England in the T20 Cricket World Cup. Why? What should have been done differently in managing the team? Your team is tasked to consult the Indian national cricket team on how to win the T20 World Cup. Use available data to make an effective case for how the team could have managed to win the recent match against England.</a:t>
            </a:r>
            <a:endParaRPr lang="en-US" sz="2400" dirty="0">
              <a:latin typeface="Century Gothic" panose="020B0502020202020204" pitchFamily="34" charset="0"/>
            </a:endParaRPr>
          </a:p>
        </p:txBody>
      </p:sp>
    </p:spTree>
    <p:extLst>
      <p:ext uri="{BB962C8B-B14F-4D97-AF65-F5344CB8AC3E}">
        <p14:creationId xmlns:p14="http://schemas.microsoft.com/office/powerpoint/2010/main" val="15888951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3F6E-48D5-5BA1-EFEF-D02E7C46E4C4}"/>
              </a:ext>
            </a:extLst>
          </p:cNvPr>
          <p:cNvSpPr>
            <a:spLocks noGrp="1"/>
          </p:cNvSpPr>
          <p:nvPr>
            <p:ph type="title"/>
          </p:nvPr>
        </p:nvSpPr>
        <p:spPr/>
        <p:txBody>
          <a:bodyPr/>
          <a:lstStyle/>
          <a:p>
            <a:r>
              <a:rPr lang="en-US" dirty="0">
                <a:latin typeface="Century Gothic"/>
                <a:cs typeface="Calibri Light"/>
              </a:rPr>
              <a:t>INDIA </a:t>
            </a:r>
            <a:r>
              <a:rPr lang="en-US" sz="3200" dirty="0">
                <a:solidFill>
                  <a:schemeClr val="bg2">
                    <a:lumMod val="50000"/>
                  </a:schemeClr>
                </a:solidFill>
                <a:latin typeface="Century Gothic"/>
                <a:cs typeface="Calibri Light"/>
              </a:rPr>
              <a:t>Bowler Analysis</a:t>
            </a:r>
            <a:endParaRPr lang="en-US" dirty="0">
              <a:solidFill>
                <a:schemeClr val="bg2">
                  <a:lumMod val="50000"/>
                </a:schemeClr>
              </a:solidFill>
              <a:latin typeface="Century Gothic"/>
            </a:endParaRPr>
          </a:p>
        </p:txBody>
      </p:sp>
      <p:pic>
        <p:nvPicPr>
          <p:cNvPr id="4" name="Picture 4" descr="Chart, bar chart&#10;&#10;Description automatically generated">
            <a:extLst>
              <a:ext uri="{FF2B5EF4-FFF2-40B4-BE49-F238E27FC236}">
                <a16:creationId xmlns:a16="http://schemas.microsoft.com/office/drawing/2014/main" id="{2B2125C0-F9CC-EFED-BF4E-C795EB8BE50D}"/>
              </a:ext>
            </a:extLst>
          </p:cNvPr>
          <p:cNvPicPr>
            <a:picLocks noChangeAspect="1"/>
          </p:cNvPicPr>
          <p:nvPr/>
        </p:nvPicPr>
        <p:blipFill>
          <a:blip r:embed="rId2"/>
          <a:stretch>
            <a:fillRect/>
          </a:stretch>
        </p:blipFill>
        <p:spPr>
          <a:xfrm>
            <a:off x="6654800" y="1343977"/>
            <a:ext cx="4665133" cy="5279178"/>
          </a:xfrm>
          <a:prstGeom prst="rect">
            <a:avLst/>
          </a:prstGeom>
        </p:spPr>
      </p:pic>
      <p:sp>
        <p:nvSpPr>
          <p:cNvPr id="7" name="TextBox 6">
            <a:extLst>
              <a:ext uri="{FF2B5EF4-FFF2-40B4-BE49-F238E27FC236}">
                <a16:creationId xmlns:a16="http://schemas.microsoft.com/office/drawing/2014/main" id="{8AFD46C3-8D6C-F84C-1978-4543565C8177}"/>
              </a:ext>
            </a:extLst>
          </p:cNvPr>
          <p:cNvSpPr txBox="1"/>
          <p:nvPr/>
        </p:nvSpPr>
        <p:spPr>
          <a:xfrm>
            <a:off x="939800" y="4427022"/>
            <a:ext cx="5253078" cy="2246769"/>
          </a:xfrm>
          <a:prstGeom prst="rect">
            <a:avLst/>
          </a:prstGeom>
          <a:noFill/>
        </p:spPr>
        <p:txBody>
          <a:bodyPr wrap="square" lIns="91440" tIns="45720" rIns="91440" bIns="45720" anchor="t">
            <a:spAutoFit/>
          </a:bodyPr>
          <a:lstStyle/>
          <a:p>
            <a:pPr algn="just"/>
            <a:r>
              <a:rPr lang="en-US" sz="1200" dirty="0">
                <a:latin typeface="Century Gothic"/>
                <a:ea typeface="+mj-ea"/>
                <a:cs typeface="+mj-cs"/>
              </a:rPr>
              <a:t>Despite the fact that </a:t>
            </a:r>
            <a:r>
              <a:rPr lang="en-US" sz="1200" dirty="0" err="1">
                <a:latin typeface="Century Gothic"/>
                <a:ea typeface="+mj-ea"/>
                <a:cs typeface="+mj-cs"/>
              </a:rPr>
              <a:t>Arshdeep</a:t>
            </a:r>
            <a:r>
              <a:rPr lang="en-US" sz="1200" dirty="0">
                <a:latin typeface="Century Gothic"/>
                <a:ea typeface="+mj-ea"/>
                <a:cs typeface="+mj-cs"/>
              </a:rPr>
              <a:t> Singh has a better chance of taking wickets, the captain failed to make him bowl for four complete overs. </a:t>
            </a:r>
          </a:p>
          <a:p>
            <a:pPr algn="just"/>
            <a:endParaRPr lang="en-US" sz="1200" dirty="0">
              <a:latin typeface="Century Gothic"/>
              <a:ea typeface="+mj-ea"/>
              <a:cs typeface="+mj-cs"/>
            </a:endParaRPr>
          </a:p>
          <a:p>
            <a:pPr algn="just"/>
            <a:r>
              <a:rPr lang="en-US" sz="1200" dirty="0">
                <a:latin typeface="Century Gothic"/>
                <a:ea typeface="+mj-ea"/>
                <a:cs typeface="+mj-cs"/>
              </a:rPr>
              <a:t>He had </a:t>
            </a:r>
            <a:r>
              <a:rPr lang="en-US" sz="1200" dirty="0" err="1">
                <a:latin typeface="Century Gothic"/>
                <a:ea typeface="+mj-ea"/>
                <a:cs typeface="+mj-cs"/>
              </a:rPr>
              <a:t>Axar</a:t>
            </a:r>
            <a:r>
              <a:rPr lang="en-US" sz="1200" dirty="0">
                <a:latin typeface="Century Gothic"/>
                <a:ea typeface="+mj-ea"/>
                <a:cs typeface="+mj-cs"/>
              </a:rPr>
              <a:t> Patel, who has the highest economy rate and the lowest wicket rate, bowl four complete overs. Instead, the captain must have chosen </a:t>
            </a:r>
            <a:r>
              <a:rPr lang="en-US" sz="1200" dirty="0" err="1">
                <a:latin typeface="Century Gothic"/>
                <a:ea typeface="+mj-ea"/>
                <a:cs typeface="+mj-cs"/>
              </a:rPr>
              <a:t>Yuzevendra</a:t>
            </a:r>
            <a:r>
              <a:rPr lang="en-US" sz="1200" dirty="0">
                <a:latin typeface="Century Gothic"/>
                <a:ea typeface="+mj-ea"/>
                <a:cs typeface="+mj-cs"/>
              </a:rPr>
              <a:t> </a:t>
            </a:r>
            <a:r>
              <a:rPr lang="en-US" sz="1200" dirty="0" err="1">
                <a:latin typeface="Century Gothic"/>
                <a:ea typeface="+mj-ea"/>
                <a:cs typeface="+mj-cs"/>
              </a:rPr>
              <a:t>Chalal</a:t>
            </a:r>
            <a:r>
              <a:rPr lang="en-US" sz="1200" dirty="0">
                <a:latin typeface="Century Gothic"/>
                <a:ea typeface="+mj-ea"/>
                <a:cs typeface="+mj-cs"/>
              </a:rPr>
              <a:t>, a wrist spinner. </a:t>
            </a:r>
            <a:endParaRPr lang="en-US" dirty="0">
              <a:latin typeface="Calibri" panose="020F0502020204030204"/>
              <a:ea typeface="+mj-ea"/>
              <a:cs typeface="Calibri" panose="020F0502020204030204"/>
            </a:endParaRPr>
          </a:p>
          <a:p>
            <a:pPr algn="just"/>
            <a:endParaRPr lang="en-US" sz="1200" dirty="0">
              <a:latin typeface="Century Gothic"/>
              <a:ea typeface="+mj-ea"/>
              <a:cs typeface="+mj-cs"/>
            </a:endParaRPr>
          </a:p>
          <a:p>
            <a:pPr algn="just"/>
            <a:r>
              <a:rPr lang="en-US" sz="1200" dirty="0">
                <a:latin typeface="Century Gothic"/>
                <a:ea typeface="+mj-ea"/>
                <a:cs typeface="+mj-cs"/>
              </a:rPr>
              <a:t>He even failed make Bhuvneshwar Kumar bowl more who has least economy. </a:t>
            </a:r>
            <a:endParaRPr lang="en-US" dirty="0">
              <a:ea typeface="+mj-ea"/>
              <a:cs typeface="Calibri"/>
            </a:endParaRPr>
          </a:p>
          <a:p>
            <a:endParaRPr lang="en-US" sz="1000" dirty="0">
              <a:solidFill>
                <a:srgbClr val="343434"/>
              </a:solidFill>
              <a:latin typeface="Century Gothic" panose="020B0502020202020204" pitchFamily="34" charset="0"/>
              <a:cs typeface="Calibri" panose="020F0502020204030204"/>
            </a:endParaRPr>
          </a:p>
          <a:p>
            <a:endParaRPr lang="en-US" sz="1000" dirty="0">
              <a:solidFill>
                <a:srgbClr val="343434"/>
              </a:solidFill>
              <a:latin typeface="Century Gothic" panose="020B0502020202020204" pitchFamily="34" charset="0"/>
              <a:cs typeface="Calibri" panose="020F0502020204030204"/>
            </a:endParaRPr>
          </a:p>
        </p:txBody>
      </p:sp>
      <p:pic>
        <p:nvPicPr>
          <p:cNvPr id="8" name="Picture 8" descr="Graphical user interface, text, application, email&#10;&#10;Description automatically generated">
            <a:extLst>
              <a:ext uri="{FF2B5EF4-FFF2-40B4-BE49-F238E27FC236}">
                <a16:creationId xmlns:a16="http://schemas.microsoft.com/office/drawing/2014/main" id="{E86FA336-CD45-95F2-2492-B5D4005835FF}"/>
              </a:ext>
            </a:extLst>
          </p:cNvPr>
          <p:cNvPicPr>
            <a:picLocks noChangeAspect="1"/>
          </p:cNvPicPr>
          <p:nvPr/>
        </p:nvPicPr>
        <p:blipFill>
          <a:blip r:embed="rId3"/>
          <a:stretch>
            <a:fillRect/>
          </a:stretch>
        </p:blipFill>
        <p:spPr>
          <a:xfrm>
            <a:off x="838200" y="1536713"/>
            <a:ext cx="5046133" cy="2726241"/>
          </a:xfrm>
          <a:prstGeom prst="rect">
            <a:avLst/>
          </a:prstGeom>
        </p:spPr>
      </p:pic>
    </p:spTree>
    <p:extLst>
      <p:ext uri="{BB962C8B-B14F-4D97-AF65-F5344CB8AC3E}">
        <p14:creationId xmlns:p14="http://schemas.microsoft.com/office/powerpoint/2010/main" val="1298380568"/>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F47ABB9-A83A-5B73-B648-1A9A53B02BC0}"/>
              </a:ext>
            </a:extLst>
          </p:cNvPr>
          <p:cNvSpPr txBox="1">
            <a:spLocks/>
          </p:cNvSpPr>
          <p:nvPr/>
        </p:nvSpPr>
        <p:spPr>
          <a:xfrm>
            <a:off x="-103236" y="-117989"/>
            <a:ext cx="12555956"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entury Gothic" panose="020B0502020202020204" pitchFamily="34" charset="0"/>
              </a:rPr>
              <a:t>5 </a:t>
            </a:r>
            <a:r>
              <a:rPr lang="en-US" sz="5400" dirty="0">
                <a:latin typeface="Century Gothic" panose="020B0502020202020204" pitchFamily="34" charset="0"/>
              </a:rPr>
              <a:t>MATCH + PLAYER ANALYSIS </a:t>
            </a:r>
            <a:r>
              <a:rPr lang="en-US" sz="3600" dirty="0">
                <a:solidFill>
                  <a:schemeClr val="bg1">
                    <a:lumMod val="65000"/>
                  </a:schemeClr>
                </a:solidFill>
                <a:latin typeface="Century Gothic" panose="020B0502020202020204" pitchFamily="34" charset="0"/>
              </a:rPr>
              <a:t>ENGLAND </a:t>
            </a:r>
            <a:endParaRPr lang="en-US" sz="5400" dirty="0">
              <a:solidFill>
                <a:schemeClr val="bg1">
                  <a:lumMod val="65000"/>
                </a:schemeClr>
              </a:solidFill>
              <a:latin typeface="Century Gothic" panose="020B0502020202020204" pitchFamily="34" charset="0"/>
            </a:endParaRPr>
          </a:p>
        </p:txBody>
      </p:sp>
      <p:pic>
        <p:nvPicPr>
          <p:cNvPr id="2" name="Picture 1" descr="Graphical user interface, application&#10;&#10;Description automatically generated">
            <a:extLst>
              <a:ext uri="{FF2B5EF4-FFF2-40B4-BE49-F238E27FC236}">
                <a16:creationId xmlns:a16="http://schemas.microsoft.com/office/drawing/2014/main" id="{059E633A-57E9-0194-F93C-7F561986F8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74308"/>
            <a:ext cx="12192000" cy="4391025"/>
          </a:xfrm>
          <a:prstGeom prst="rect">
            <a:avLst/>
          </a:prstGeom>
        </p:spPr>
      </p:pic>
    </p:spTree>
    <p:extLst>
      <p:ext uri="{BB962C8B-B14F-4D97-AF65-F5344CB8AC3E}">
        <p14:creationId xmlns:p14="http://schemas.microsoft.com/office/powerpoint/2010/main" val="1996303238"/>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45B22-1766-FA4B-9D95-2C772A085E36}"/>
              </a:ext>
            </a:extLst>
          </p:cNvPr>
          <p:cNvSpPr>
            <a:spLocks noGrp="1"/>
          </p:cNvSpPr>
          <p:nvPr>
            <p:ph type="title"/>
          </p:nvPr>
        </p:nvSpPr>
        <p:spPr>
          <a:xfrm>
            <a:off x="558148" y="710070"/>
            <a:ext cx="10515600" cy="1325563"/>
          </a:xfrm>
        </p:spPr>
        <p:txBody>
          <a:bodyPr/>
          <a:lstStyle/>
          <a:p>
            <a:r>
              <a:rPr lang="en-US" dirty="0">
                <a:latin typeface="Century Gothic" panose="020B0502020202020204" pitchFamily="34" charset="0"/>
                <a:cs typeface="Calibri Light"/>
              </a:rPr>
              <a:t>ENGLAND </a:t>
            </a:r>
            <a:br>
              <a:rPr lang="en-US" dirty="0">
                <a:latin typeface="Century Gothic" panose="020B0502020202020204" pitchFamily="34" charset="0"/>
                <a:cs typeface="Calibri Light"/>
              </a:rPr>
            </a:br>
            <a:r>
              <a:rPr lang="en-US" sz="3200" dirty="0">
                <a:solidFill>
                  <a:schemeClr val="bg2">
                    <a:lumMod val="50000"/>
                  </a:schemeClr>
                </a:solidFill>
                <a:latin typeface="Century Gothic" panose="020B0502020202020204" pitchFamily="34" charset="0"/>
                <a:cs typeface="Calibri Light"/>
              </a:rPr>
              <a:t>Player Analysis</a:t>
            </a:r>
            <a:endParaRPr lang="en-US" dirty="0">
              <a:solidFill>
                <a:schemeClr val="bg2">
                  <a:lumMod val="50000"/>
                </a:schemeClr>
              </a:solidFill>
              <a:latin typeface="Century Gothic" panose="020B0502020202020204" pitchFamily="34" charset="0"/>
            </a:endParaRPr>
          </a:p>
        </p:txBody>
      </p:sp>
      <p:pic>
        <p:nvPicPr>
          <p:cNvPr id="3" name="Picture 3" descr="Graphical user interface, text, application, email&#10;&#10;Description automatically generated">
            <a:extLst>
              <a:ext uri="{FF2B5EF4-FFF2-40B4-BE49-F238E27FC236}">
                <a16:creationId xmlns:a16="http://schemas.microsoft.com/office/drawing/2014/main" id="{EB920AA8-FFEA-54A8-867B-ADE5FEEE62FA}"/>
              </a:ext>
            </a:extLst>
          </p:cNvPr>
          <p:cNvPicPr>
            <a:picLocks noChangeAspect="1"/>
          </p:cNvPicPr>
          <p:nvPr/>
        </p:nvPicPr>
        <p:blipFill>
          <a:blip r:embed="rId2"/>
          <a:stretch>
            <a:fillRect/>
          </a:stretch>
        </p:blipFill>
        <p:spPr>
          <a:xfrm>
            <a:off x="4091001" y="229658"/>
            <a:ext cx="6539056" cy="3526867"/>
          </a:xfrm>
          <a:prstGeom prst="rect">
            <a:avLst/>
          </a:prstGeom>
        </p:spPr>
      </p:pic>
      <p:sp>
        <p:nvSpPr>
          <p:cNvPr id="5" name="TextBox 4">
            <a:extLst>
              <a:ext uri="{FF2B5EF4-FFF2-40B4-BE49-F238E27FC236}">
                <a16:creationId xmlns:a16="http://schemas.microsoft.com/office/drawing/2014/main" id="{2DA78BCB-0B6E-CC41-EF44-EDD684B057CF}"/>
              </a:ext>
            </a:extLst>
          </p:cNvPr>
          <p:cNvSpPr txBox="1"/>
          <p:nvPr/>
        </p:nvSpPr>
        <p:spPr>
          <a:xfrm>
            <a:off x="665219" y="2682465"/>
            <a:ext cx="2814972"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200" dirty="0">
                <a:latin typeface="Century Gothic"/>
                <a:ea typeface="+mn-lt"/>
                <a:cs typeface="+mn-lt"/>
              </a:rPr>
              <a:t>It's not to blame India in every aspect. England's bowlers performed admirably. In comparison to India's bowling lineup, four out of six England bowlers have an economy rate of less than ten.</a:t>
            </a:r>
            <a:endParaRPr lang="en-US" sz="1200" dirty="0">
              <a:latin typeface="Calibri" panose="020F0502020204030204"/>
              <a:ea typeface="+mn-lt"/>
              <a:cs typeface="+mn-lt"/>
            </a:endParaRPr>
          </a:p>
          <a:p>
            <a:pPr algn="just"/>
            <a:endParaRPr lang="en-US" sz="1200" dirty="0">
              <a:latin typeface="Century Gothic"/>
              <a:ea typeface="+mn-lt"/>
              <a:cs typeface="+mn-lt"/>
            </a:endParaRPr>
          </a:p>
          <a:p>
            <a:pPr algn="just"/>
            <a:endParaRPr lang="en-US" sz="1200" dirty="0">
              <a:latin typeface="Century Gothic"/>
              <a:ea typeface="+mn-lt"/>
              <a:cs typeface="+mn-lt"/>
            </a:endParaRPr>
          </a:p>
          <a:p>
            <a:pPr algn="just"/>
            <a:r>
              <a:rPr lang="en-US" sz="1200" dirty="0">
                <a:latin typeface="Century Gothic"/>
                <a:ea typeface="+mn-lt"/>
                <a:cs typeface="+mn-lt"/>
              </a:rPr>
              <a:t>England's opening batsman lineup was strong and consistent and there was able to beat India without losing a wicket. </a:t>
            </a:r>
            <a:endParaRPr lang="en-US" sz="1200" dirty="0">
              <a:latin typeface="Calibri" panose="020F0502020204030204"/>
              <a:ea typeface="+mn-lt"/>
              <a:cs typeface="+mn-lt"/>
            </a:endParaRPr>
          </a:p>
          <a:p>
            <a:pPr algn="just"/>
            <a:endParaRPr lang="en-US" sz="1200" dirty="0">
              <a:latin typeface="Century Gothic"/>
              <a:ea typeface="+mn-lt"/>
              <a:cs typeface="+mn-lt"/>
            </a:endParaRPr>
          </a:p>
          <a:p>
            <a:pPr algn="just"/>
            <a:endParaRPr lang="en-US" sz="1200" dirty="0">
              <a:latin typeface="Century Gothic"/>
              <a:cs typeface="Calibri"/>
            </a:endParaRPr>
          </a:p>
          <a:p>
            <a:pPr algn="just"/>
            <a:endParaRPr lang="en-US" sz="1400" dirty="0">
              <a:latin typeface="Century Gothic"/>
              <a:ea typeface="+mn-lt"/>
              <a:cs typeface="+mn-lt"/>
            </a:endParaRPr>
          </a:p>
          <a:p>
            <a:pPr algn="just"/>
            <a:endParaRPr lang="en-US" sz="1400" dirty="0">
              <a:latin typeface="Century Gothic" panose="020B0502020202020204" pitchFamily="34" charset="0"/>
              <a:ea typeface="+mj-ea"/>
              <a:cs typeface="+mj-cs"/>
            </a:endParaRPr>
          </a:p>
        </p:txBody>
      </p:sp>
      <p:pic>
        <p:nvPicPr>
          <p:cNvPr id="7" name="Picture 6" descr="A picture containing chart&#10;&#10;Description automatically generated">
            <a:extLst>
              <a:ext uri="{FF2B5EF4-FFF2-40B4-BE49-F238E27FC236}">
                <a16:creationId xmlns:a16="http://schemas.microsoft.com/office/drawing/2014/main" id="{3BAC34B8-29B0-62C1-BE55-BAC1B0D9A314}"/>
              </a:ext>
            </a:extLst>
          </p:cNvPr>
          <p:cNvPicPr>
            <a:picLocks noChangeAspect="1"/>
          </p:cNvPicPr>
          <p:nvPr/>
        </p:nvPicPr>
        <p:blipFill>
          <a:blip r:embed="rId3"/>
          <a:stretch>
            <a:fillRect/>
          </a:stretch>
        </p:blipFill>
        <p:spPr>
          <a:xfrm>
            <a:off x="4091001" y="4033649"/>
            <a:ext cx="7080250" cy="2369609"/>
          </a:xfrm>
          <a:prstGeom prst="rect">
            <a:avLst/>
          </a:prstGeom>
        </p:spPr>
      </p:pic>
    </p:spTree>
    <p:extLst>
      <p:ext uri="{BB962C8B-B14F-4D97-AF65-F5344CB8AC3E}">
        <p14:creationId xmlns:p14="http://schemas.microsoft.com/office/powerpoint/2010/main" val="1749085191"/>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CDD40B4-34C3-66C5-597F-684CDE1D4D37}"/>
              </a:ext>
            </a:extLst>
          </p:cNvPr>
          <p:cNvSpPr txBox="1"/>
          <p:nvPr/>
        </p:nvSpPr>
        <p:spPr>
          <a:xfrm>
            <a:off x="683315" y="1622696"/>
            <a:ext cx="10345756" cy="1477328"/>
          </a:xfrm>
          <a:prstGeom prst="rect">
            <a:avLst/>
          </a:prstGeom>
          <a:noFill/>
        </p:spPr>
        <p:txBody>
          <a:bodyPr wrap="square" lIns="91440" tIns="45720" rIns="91440" bIns="45720" anchor="t">
            <a:spAutoFit/>
          </a:bodyPr>
          <a:lstStyle/>
          <a:p>
            <a:r>
              <a:rPr lang="en-US" b="0" i="0" dirty="0">
                <a:solidFill>
                  <a:srgbClr val="424242"/>
                </a:solidFill>
                <a:effectLst/>
                <a:latin typeface="Lato"/>
                <a:ea typeface="Lato"/>
                <a:cs typeface="Lato"/>
              </a:rPr>
              <a:t>Bhuvneshwar Kumar and </a:t>
            </a:r>
            <a:r>
              <a:rPr lang="en-US" b="0" i="0" dirty="0" err="1">
                <a:solidFill>
                  <a:srgbClr val="424242"/>
                </a:solidFill>
                <a:effectLst/>
                <a:latin typeface="Lato"/>
                <a:ea typeface="Lato"/>
                <a:cs typeface="Lato"/>
              </a:rPr>
              <a:t>Arshdeep</a:t>
            </a:r>
            <a:r>
              <a:rPr lang="en-US" b="0" i="0" dirty="0">
                <a:solidFill>
                  <a:srgbClr val="424242"/>
                </a:solidFill>
                <a:effectLst/>
                <a:latin typeface="Lato"/>
                <a:ea typeface="Lato"/>
                <a:cs typeface="Lato"/>
              </a:rPr>
              <a:t> Singh, the Indian seamers struggled for swing.</a:t>
            </a:r>
            <a:r>
              <a:rPr lang="en-US" dirty="0">
                <a:solidFill>
                  <a:srgbClr val="424242"/>
                </a:solidFill>
                <a:latin typeface="Lato"/>
                <a:ea typeface="Lato"/>
                <a:cs typeface="Lato"/>
              </a:rPr>
              <a:t> Rohit expected for the ball to early swing. But it didn't.</a:t>
            </a:r>
          </a:p>
          <a:p>
            <a:endParaRPr lang="en-US" dirty="0">
              <a:solidFill>
                <a:srgbClr val="424242"/>
              </a:solidFill>
              <a:latin typeface="Lato"/>
              <a:ea typeface="Lato"/>
              <a:cs typeface="Lato"/>
            </a:endParaRPr>
          </a:p>
          <a:p>
            <a:r>
              <a:rPr lang="en-US" dirty="0">
                <a:solidFill>
                  <a:srgbClr val="424242"/>
                </a:solidFill>
                <a:latin typeface="Lato"/>
                <a:ea typeface="Lato"/>
                <a:cs typeface="Lato"/>
              </a:rPr>
              <a:t>Even though the target is above average. Poor Powerplay performance from the batsman side has its effects.</a:t>
            </a:r>
          </a:p>
        </p:txBody>
      </p:sp>
      <p:sp>
        <p:nvSpPr>
          <p:cNvPr id="9" name="TextBox 8">
            <a:extLst>
              <a:ext uri="{FF2B5EF4-FFF2-40B4-BE49-F238E27FC236}">
                <a16:creationId xmlns:a16="http://schemas.microsoft.com/office/drawing/2014/main" id="{7BD3B054-C474-FD6F-B53F-CB24554FB924}"/>
              </a:ext>
            </a:extLst>
          </p:cNvPr>
          <p:cNvSpPr txBox="1"/>
          <p:nvPr/>
        </p:nvSpPr>
        <p:spPr>
          <a:xfrm>
            <a:off x="685801" y="3623733"/>
            <a:ext cx="9905999"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424242"/>
                </a:solidFill>
                <a:latin typeface="Lato"/>
                <a:ea typeface="Lato"/>
                <a:cs typeface="Lato"/>
              </a:rPr>
              <a:t>As </a:t>
            </a:r>
            <a:r>
              <a:rPr lang="en-US" b="1">
                <a:solidFill>
                  <a:srgbClr val="424242"/>
                </a:solidFill>
                <a:latin typeface="Lato"/>
                <a:ea typeface="Lato"/>
                <a:cs typeface="Lato"/>
              </a:rPr>
              <a:t>Captain </a:t>
            </a:r>
            <a:r>
              <a:rPr lang="en-US">
                <a:solidFill>
                  <a:srgbClr val="424242"/>
                </a:solidFill>
                <a:latin typeface="Lato"/>
                <a:ea typeface="Lato"/>
                <a:cs typeface="Lato"/>
              </a:rPr>
              <a:t>says – Bowler's Failure is Evident</a:t>
            </a:r>
            <a:endParaRPr lang="en-US"/>
          </a:p>
          <a:p>
            <a:endParaRPr lang="en-US">
              <a:solidFill>
                <a:srgbClr val="424242"/>
              </a:solidFill>
              <a:latin typeface="Lato"/>
              <a:ea typeface="Lato"/>
              <a:cs typeface="Lato"/>
            </a:endParaRPr>
          </a:p>
          <a:p>
            <a:r>
              <a:rPr lang="en-US">
                <a:solidFill>
                  <a:srgbClr val="424242"/>
                </a:solidFill>
                <a:latin typeface="Lato"/>
                <a:ea typeface="Lato"/>
                <a:cs typeface="Lato"/>
              </a:rPr>
              <a:t>"The way we started with the ball was not ideal. We were a little nervy. When Bhuvi bowled the first over it swung today, but not from the right areas."</a:t>
            </a:r>
            <a:endParaRPr lang="en-US">
              <a:cs typeface="Calibri"/>
            </a:endParaRPr>
          </a:p>
          <a:p>
            <a:endParaRPr lang="en-US">
              <a:solidFill>
                <a:srgbClr val="424242"/>
              </a:solidFill>
              <a:latin typeface="Lato"/>
              <a:ea typeface="Lato"/>
              <a:cs typeface="Lato"/>
            </a:endParaRPr>
          </a:p>
          <a:p>
            <a:r>
              <a:rPr lang="en-US">
                <a:solidFill>
                  <a:srgbClr val="424242"/>
                </a:solidFill>
                <a:latin typeface="Lato"/>
                <a:ea typeface="Lato"/>
                <a:cs typeface="Lato"/>
              </a:rPr>
              <a:t>"We wanted to keep it tight, not give room, because square of the wicket was an area we were aware of - that's where the runs came today."</a:t>
            </a:r>
          </a:p>
          <a:p>
            <a:endParaRPr lang="en-US">
              <a:solidFill>
                <a:srgbClr val="424242"/>
              </a:solidFill>
              <a:latin typeface="Lato"/>
              <a:ea typeface="Lato"/>
              <a:cs typeface="Lato"/>
            </a:endParaRPr>
          </a:p>
          <a:p>
            <a:r>
              <a:rPr lang="en-US">
                <a:solidFill>
                  <a:srgbClr val="424242"/>
                </a:solidFill>
                <a:latin typeface="Lato"/>
                <a:ea typeface="Lato"/>
                <a:cs typeface="Lato"/>
              </a:rPr>
              <a:t>"If we keep it tight and the batsman still score runs, we'll take it. But we didn't do that today."</a:t>
            </a:r>
          </a:p>
        </p:txBody>
      </p:sp>
      <p:sp>
        <p:nvSpPr>
          <p:cNvPr id="5" name="Title 1">
            <a:extLst>
              <a:ext uri="{FF2B5EF4-FFF2-40B4-BE49-F238E27FC236}">
                <a16:creationId xmlns:a16="http://schemas.microsoft.com/office/drawing/2014/main" id="{3D441F0A-FD6D-35CA-C4FC-3D1C276A61A8}"/>
              </a:ext>
            </a:extLst>
          </p:cNvPr>
          <p:cNvSpPr txBox="1">
            <a:spLocks/>
          </p:cNvSpPr>
          <p:nvPr/>
        </p:nvSpPr>
        <p:spPr>
          <a:xfrm>
            <a:off x="-1996112" y="35278"/>
            <a:ext cx="1175978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dirty="0">
                <a:latin typeface="Century Gothic" panose="020B0502020202020204" pitchFamily="34" charset="0"/>
              </a:rPr>
              <a:t>MATCH ANALYSIS</a:t>
            </a:r>
            <a:endParaRPr lang="en-US" sz="5400" dirty="0">
              <a:solidFill>
                <a:schemeClr val="bg1">
                  <a:lumMod val="65000"/>
                </a:schemeClr>
              </a:solidFill>
              <a:latin typeface="Century Gothic" panose="020B0502020202020204" pitchFamily="34" charset="0"/>
            </a:endParaRPr>
          </a:p>
        </p:txBody>
      </p:sp>
    </p:spTree>
    <p:extLst>
      <p:ext uri="{BB962C8B-B14F-4D97-AF65-F5344CB8AC3E}">
        <p14:creationId xmlns:p14="http://schemas.microsoft.com/office/powerpoint/2010/main" val="175098121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8F0D6-18F8-AB80-B8FE-1B096B6F6E19}"/>
              </a:ext>
            </a:extLst>
          </p:cNvPr>
          <p:cNvSpPr>
            <a:spLocks noGrp="1"/>
          </p:cNvSpPr>
          <p:nvPr>
            <p:ph type="title"/>
          </p:nvPr>
        </p:nvSpPr>
        <p:spPr>
          <a:xfrm>
            <a:off x="723900" y="158648"/>
            <a:ext cx="10515600" cy="1325563"/>
          </a:xfrm>
        </p:spPr>
        <p:txBody>
          <a:bodyPr/>
          <a:lstStyle/>
          <a:p>
            <a:r>
              <a:rPr lang="en-US" dirty="0">
                <a:latin typeface="Century Gothic" panose="020B0502020202020204" pitchFamily="34" charset="0"/>
              </a:rPr>
              <a:t>WHY INDIA LOST</a:t>
            </a:r>
          </a:p>
        </p:txBody>
      </p:sp>
      <p:sp>
        <p:nvSpPr>
          <p:cNvPr id="4" name="TextBox 3">
            <a:extLst>
              <a:ext uri="{FF2B5EF4-FFF2-40B4-BE49-F238E27FC236}">
                <a16:creationId xmlns:a16="http://schemas.microsoft.com/office/drawing/2014/main" id="{F2A91EBF-41E7-90FD-F069-F439C8BCA244}"/>
              </a:ext>
            </a:extLst>
          </p:cNvPr>
          <p:cNvSpPr txBox="1"/>
          <p:nvPr/>
        </p:nvSpPr>
        <p:spPr>
          <a:xfrm>
            <a:off x="489155" y="1354950"/>
            <a:ext cx="5606845" cy="5632311"/>
          </a:xfrm>
          <a:prstGeom prst="rect">
            <a:avLst/>
          </a:prstGeom>
          <a:noFill/>
        </p:spPr>
        <p:txBody>
          <a:bodyPr wrap="square" lIns="91440" tIns="45720" rIns="91440" bIns="45720" anchor="t">
            <a:spAutoFit/>
          </a:bodyPr>
          <a:lstStyle/>
          <a:p>
            <a:r>
              <a:rPr lang="en-US" dirty="0">
                <a:latin typeface="Century Gothic" panose="020B0502020202020204" pitchFamily="34" charset="0"/>
                <a:ea typeface="+mj-ea"/>
                <a:cs typeface="+mj-cs"/>
              </a:rPr>
              <a:t>Even though after setting up a good target which is bit more than the average scores recorded. Poor Powerplay and bowlers' performance affected the most.</a:t>
            </a:r>
          </a:p>
          <a:p>
            <a:endParaRPr lang="en-US" dirty="0">
              <a:latin typeface="Century Gothic" panose="020B0502020202020204" pitchFamily="34" charset="0"/>
              <a:ea typeface="+mj-ea"/>
              <a:cs typeface="+mj-cs"/>
            </a:endParaRPr>
          </a:p>
          <a:p>
            <a:r>
              <a:rPr lang="en-US" b="1" dirty="0">
                <a:latin typeface="Century Gothic"/>
                <a:ea typeface="+mj-ea"/>
                <a:cs typeface="+mj-cs"/>
              </a:rPr>
              <a:t>Rahul’s early Dismissal </a:t>
            </a:r>
            <a:r>
              <a:rPr lang="en-US" dirty="0">
                <a:latin typeface="Century Gothic"/>
                <a:ea typeface="+mj-ea"/>
                <a:cs typeface="+mj-cs"/>
              </a:rPr>
              <a:t>– Dismissal of the opener affected early knocks.</a:t>
            </a:r>
          </a:p>
          <a:p>
            <a:r>
              <a:rPr lang="en-US" b="1" dirty="0">
                <a:latin typeface="Century Gothic"/>
                <a:ea typeface="+mj-ea"/>
                <a:cs typeface="+mj-cs"/>
              </a:rPr>
              <a:t>Average Powerplay</a:t>
            </a:r>
            <a:r>
              <a:rPr lang="en-US" dirty="0">
                <a:latin typeface="Century Gothic"/>
                <a:ea typeface="+mj-ea"/>
                <a:cs typeface="+mj-cs"/>
              </a:rPr>
              <a:t> – Rohit settled, then made haste, poor powerplay score of 38 in the first 6 overs</a:t>
            </a:r>
          </a:p>
          <a:p>
            <a:r>
              <a:rPr lang="en-US" b="1" dirty="0">
                <a:latin typeface="Century Gothic"/>
                <a:ea typeface="+mj-ea"/>
                <a:cs typeface="+mj-cs"/>
              </a:rPr>
              <a:t>Surya didn’t Shine</a:t>
            </a:r>
            <a:r>
              <a:rPr lang="en-US" dirty="0">
                <a:latin typeface="Century Gothic"/>
                <a:ea typeface="+mj-ea"/>
                <a:cs typeface="+mj-cs"/>
              </a:rPr>
              <a:t> – The highly anticipated player lost this wicket early</a:t>
            </a:r>
          </a:p>
          <a:p>
            <a:r>
              <a:rPr lang="en-US" b="1" dirty="0">
                <a:latin typeface="Century Gothic"/>
                <a:ea typeface="+mj-ea"/>
                <a:cs typeface="+mj-cs"/>
              </a:rPr>
              <a:t>Lack of a strike bowler stands out: </a:t>
            </a:r>
            <a:r>
              <a:rPr lang="en-US" dirty="0" err="1">
                <a:latin typeface="Century Gothic"/>
                <a:ea typeface="+mj-ea"/>
                <a:cs typeface="+mj-cs"/>
              </a:rPr>
              <a:t>Jasprit</a:t>
            </a:r>
            <a:r>
              <a:rPr lang="en-US" dirty="0">
                <a:latin typeface="Century Gothic"/>
                <a:ea typeface="+mj-ea"/>
                <a:cs typeface="+mj-cs"/>
              </a:rPr>
              <a:t> </a:t>
            </a:r>
            <a:r>
              <a:rPr lang="en-US" dirty="0" err="1">
                <a:latin typeface="Century Gothic"/>
                <a:ea typeface="+mj-ea"/>
                <a:cs typeface="+mj-cs"/>
              </a:rPr>
              <a:t>Bumrah</a:t>
            </a:r>
            <a:endParaRPr lang="en-US" dirty="0">
              <a:latin typeface="Century Gothic"/>
              <a:ea typeface="+mj-ea"/>
              <a:cs typeface="+mj-cs"/>
            </a:endParaRPr>
          </a:p>
          <a:p>
            <a:r>
              <a:rPr lang="en-US" b="1" dirty="0">
                <a:latin typeface="Century Gothic"/>
                <a:ea typeface="+mj-ea"/>
                <a:cs typeface="+mj-cs"/>
              </a:rPr>
              <a:t>Reluctance to play Wrist Spinners:</a:t>
            </a:r>
            <a:r>
              <a:rPr lang="en-US" dirty="0">
                <a:latin typeface="Century Gothic"/>
                <a:ea typeface="+mj-ea"/>
                <a:cs typeface="+mj-cs"/>
              </a:rPr>
              <a:t> Lack of a wrist-spinner: Chahal, and </a:t>
            </a:r>
            <a:r>
              <a:rPr lang="en-US" dirty="0" err="1">
                <a:latin typeface="Century Gothic"/>
                <a:ea typeface="+mj-ea"/>
                <a:cs typeface="+mj-cs"/>
              </a:rPr>
              <a:t>Axar</a:t>
            </a:r>
            <a:r>
              <a:rPr lang="en-US" dirty="0">
                <a:latin typeface="Century Gothic"/>
                <a:ea typeface="+mj-ea"/>
                <a:cs typeface="+mj-cs"/>
              </a:rPr>
              <a:t> underperformed</a:t>
            </a:r>
          </a:p>
          <a:p>
            <a:endParaRPr lang="en-US" dirty="0">
              <a:latin typeface="Century Gothic" panose="020B0502020202020204" pitchFamily="34" charset="0"/>
              <a:ea typeface="+mj-ea"/>
              <a:cs typeface="+mj-cs"/>
            </a:endParaRPr>
          </a:p>
          <a:p>
            <a:r>
              <a:rPr lang="en-US" b="1" dirty="0">
                <a:latin typeface="Century Gothic"/>
                <a:ea typeface="+mj-ea"/>
                <a:cs typeface="+mj-cs"/>
              </a:rPr>
              <a:t>England Advantage</a:t>
            </a:r>
            <a:r>
              <a:rPr lang="en-US" dirty="0">
                <a:latin typeface="Century Gothic"/>
                <a:ea typeface="+mj-ea"/>
                <a:cs typeface="+mj-cs"/>
              </a:rPr>
              <a:t> - Adil Rashid and the middle overs – Wrist Spinner recorded less eco</a:t>
            </a:r>
          </a:p>
          <a:p>
            <a:endParaRPr lang="en-US" dirty="0">
              <a:solidFill>
                <a:srgbClr val="343434"/>
              </a:solidFill>
              <a:latin typeface="kepler-std"/>
            </a:endParaRPr>
          </a:p>
          <a:p>
            <a:endParaRPr lang="en-US" dirty="0"/>
          </a:p>
        </p:txBody>
      </p:sp>
      <p:pic>
        <p:nvPicPr>
          <p:cNvPr id="9" name="Picture 8" descr="A group of men in sports uniforms&#10;&#10;Description automatically generated with low confidence">
            <a:extLst>
              <a:ext uri="{FF2B5EF4-FFF2-40B4-BE49-F238E27FC236}">
                <a16:creationId xmlns:a16="http://schemas.microsoft.com/office/drawing/2014/main" id="{A15E1CE7-19A7-5801-8C30-37D65C943959}"/>
              </a:ext>
            </a:extLst>
          </p:cNvPr>
          <p:cNvPicPr>
            <a:picLocks noChangeAspect="1"/>
          </p:cNvPicPr>
          <p:nvPr/>
        </p:nvPicPr>
        <p:blipFill rotWithShape="1">
          <a:blip r:embed="rId2">
            <a:extLst>
              <a:ext uri="{28A0092B-C50C-407E-A947-70E740481C1C}">
                <a14:useLocalDpi xmlns:a14="http://schemas.microsoft.com/office/drawing/2010/main" val="0"/>
              </a:ext>
            </a:extLst>
          </a:blip>
          <a:srcRect l="51925"/>
          <a:stretch/>
        </p:blipFill>
        <p:spPr>
          <a:xfrm>
            <a:off x="6330744" y="0"/>
            <a:ext cx="5861255" cy="6858000"/>
          </a:xfrm>
          <a:prstGeom prst="rect">
            <a:avLst/>
          </a:prstGeom>
        </p:spPr>
      </p:pic>
      <p:pic>
        <p:nvPicPr>
          <p:cNvPr id="11" name="Picture 10" descr="A group of men in sports uniforms&#10;&#10;Description automatically generated with low confidence">
            <a:extLst>
              <a:ext uri="{FF2B5EF4-FFF2-40B4-BE49-F238E27FC236}">
                <a16:creationId xmlns:a16="http://schemas.microsoft.com/office/drawing/2014/main" id="{EB8BBA96-14C5-033E-301B-39DC113B05F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l="39" r="49023"/>
          <a:stretch/>
        </p:blipFill>
        <p:spPr>
          <a:xfrm>
            <a:off x="1" y="0"/>
            <a:ext cx="6330744" cy="6858000"/>
          </a:xfrm>
          <a:prstGeom prst="rect">
            <a:avLst/>
          </a:prstGeom>
        </p:spPr>
      </p:pic>
    </p:spTree>
    <p:extLst>
      <p:ext uri="{BB962C8B-B14F-4D97-AF65-F5344CB8AC3E}">
        <p14:creationId xmlns:p14="http://schemas.microsoft.com/office/powerpoint/2010/main" val="59065553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63754-C3F8-92E3-05EC-BD06952D844E}"/>
              </a:ext>
            </a:extLst>
          </p:cNvPr>
          <p:cNvSpPr txBox="1">
            <a:spLocks/>
          </p:cNvSpPr>
          <p:nvPr/>
        </p:nvSpPr>
        <p:spPr>
          <a:xfrm>
            <a:off x="-2258962" y="1423055"/>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entury Gothic" panose="020B0502020202020204" pitchFamily="34" charset="0"/>
              </a:rPr>
              <a:t>WORM GRAPH </a:t>
            </a:r>
            <a:endParaRPr lang="en-US" sz="2400" dirty="0">
              <a:latin typeface="Century Gothic" panose="020B0502020202020204" pitchFamily="34" charset="0"/>
            </a:endParaRPr>
          </a:p>
        </p:txBody>
      </p:sp>
      <p:pic>
        <p:nvPicPr>
          <p:cNvPr id="3" name="Picture 2">
            <a:extLst>
              <a:ext uri="{FF2B5EF4-FFF2-40B4-BE49-F238E27FC236}">
                <a16:creationId xmlns:a16="http://schemas.microsoft.com/office/drawing/2014/main" id="{D20BA430-4C79-B362-F2D2-221977BFC777}"/>
              </a:ext>
            </a:extLst>
          </p:cNvPr>
          <p:cNvPicPr>
            <a:picLocks noChangeAspect="1"/>
          </p:cNvPicPr>
          <p:nvPr/>
        </p:nvPicPr>
        <p:blipFill rotWithShape="1">
          <a:blip r:embed="rId3"/>
          <a:srcRect l="1272" t="907" r="1228" b="2947"/>
          <a:stretch/>
        </p:blipFill>
        <p:spPr>
          <a:xfrm>
            <a:off x="391882" y="2267394"/>
            <a:ext cx="5488044" cy="3483430"/>
          </a:xfrm>
          <a:prstGeom prst="rect">
            <a:avLst/>
          </a:prstGeom>
        </p:spPr>
      </p:pic>
      <p:pic>
        <p:nvPicPr>
          <p:cNvPr id="4" name="Picture 3">
            <a:extLst>
              <a:ext uri="{FF2B5EF4-FFF2-40B4-BE49-F238E27FC236}">
                <a16:creationId xmlns:a16="http://schemas.microsoft.com/office/drawing/2014/main" id="{000A3212-A692-0028-2111-BB82E9FE52F2}"/>
              </a:ext>
            </a:extLst>
          </p:cNvPr>
          <p:cNvPicPr>
            <a:picLocks noChangeAspect="1"/>
          </p:cNvPicPr>
          <p:nvPr/>
        </p:nvPicPr>
        <p:blipFill>
          <a:blip r:embed="rId4"/>
          <a:stretch>
            <a:fillRect/>
          </a:stretch>
        </p:blipFill>
        <p:spPr>
          <a:xfrm>
            <a:off x="6299197" y="2267394"/>
            <a:ext cx="5498460" cy="3483430"/>
          </a:xfrm>
          <a:prstGeom prst="rect">
            <a:avLst/>
          </a:prstGeom>
        </p:spPr>
      </p:pic>
      <p:sp>
        <p:nvSpPr>
          <p:cNvPr id="6" name="Title 1">
            <a:extLst>
              <a:ext uri="{FF2B5EF4-FFF2-40B4-BE49-F238E27FC236}">
                <a16:creationId xmlns:a16="http://schemas.microsoft.com/office/drawing/2014/main" id="{76975715-564F-E0BB-004F-19071D166801}"/>
              </a:ext>
            </a:extLst>
          </p:cNvPr>
          <p:cNvSpPr txBox="1">
            <a:spLocks/>
          </p:cNvSpPr>
          <p:nvPr/>
        </p:nvSpPr>
        <p:spPr>
          <a:xfrm>
            <a:off x="5879926" y="1310151"/>
            <a:ext cx="5948515" cy="737419"/>
          </a:xfrm>
          <a:prstGeom prst="rect">
            <a:avLst/>
          </a:prstGeom>
        </p:spPr>
        <p:txBody>
          <a:bodyP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latin typeface="Century Gothic" panose="020B0502020202020204" pitchFamily="34" charset="0"/>
              </a:rPr>
              <a:t>FIELDING</a:t>
            </a:r>
            <a:r>
              <a:rPr lang="en-US" sz="4900" dirty="0">
                <a:latin typeface="Century Gothic" panose="020B0502020202020204" pitchFamily="34" charset="0"/>
              </a:rPr>
              <a:t> </a:t>
            </a:r>
            <a:endParaRPr lang="en-US" dirty="0">
              <a:latin typeface="Century Gothic" panose="020B0502020202020204" pitchFamily="34" charset="0"/>
            </a:endParaRPr>
          </a:p>
        </p:txBody>
      </p:sp>
      <p:sp>
        <p:nvSpPr>
          <p:cNvPr id="7" name="Title 1">
            <a:extLst>
              <a:ext uri="{FF2B5EF4-FFF2-40B4-BE49-F238E27FC236}">
                <a16:creationId xmlns:a16="http://schemas.microsoft.com/office/drawing/2014/main" id="{6803F054-6677-D1A6-4679-D8F45A7C0A13}"/>
              </a:ext>
            </a:extLst>
          </p:cNvPr>
          <p:cNvSpPr txBox="1">
            <a:spLocks/>
          </p:cNvSpPr>
          <p:nvPr/>
        </p:nvSpPr>
        <p:spPr>
          <a:xfrm>
            <a:off x="622126" y="-21838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solidFill>
                  <a:schemeClr val="bg2">
                    <a:lumMod val="50000"/>
                  </a:schemeClr>
                </a:solidFill>
                <a:latin typeface="Century Gothic" panose="020B0502020202020204" pitchFamily="34" charset="0"/>
              </a:rPr>
              <a:t>IND VS ENGLAND </a:t>
            </a:r>
          </a:p>
        </p:txBody>
      </p:sp>
    </p:spTree>
    <p:extLst>
      <p:ext uri="{BB962C8B-B14F-4D97-AF65-F5344CB8AC3E}">
        <p14:creationId xmlns:p14="http://schemas.microsoft.com/office/powerpoint/2010/main" val="733631247"/>
      </p:ext>
    </p:extLst>
  </p:cSld>
  <p:clrMapOvr>
    <a:masterClrMapping/>
  </p:clrMapOvr>
  <p:transition spd="slow" advClick="0">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EA0017-94E6-7364-BA8A-5CB551D5660F}"/>
              </a:ext>
            </a:extLst>
          </p:cNvPr>
          <p:cNvPicPr>
            <a:picLocks noChangeAspect="1"/>
          </p:cNvPicPr>
          <p:nvPr/>
        </p:nvPicPr>
        <p:blipFill>
          <a:blip r:embed="rId3"/>
          <a:stretch>
            <a:fillRect/>
          </a:stretch>
        </p:blipFill>
        <p:spPr>
          <a:xfrm>
            <a:off x="5726868" y="1505027"/>
            <a:ext cx="6083898" cy="4848225"/>
          </a:xfrm>
          <a:prstGeom prst="rect">
            <a:avLst/>
          </a:prstGeom>
        </p:spPr>
      </p:pic>
      <p:pic>
        <p:nvPicPr>
          <p:cNvPr id="6" name="Picture 5">
            <a:extLst>
              <a:ext uri="{FF2B5EF4-FFF2-40B4-BE49-F238E27FC236}">
                <a16:creationId xmlns:a16="http://schemas.microsoft.com/office/drawing/2014/main" id="{E9792420-BEED-486E-4442-6B0017046D61}"/>
              </a:ext>
            </a:extLst>
          </p:cNvPr>
          <p:cNvPicPr>
            <a:picLocks noChangeAspect="1"/>
          </p:cNvPicPr>
          <p:nvPr/>
        </p:nvPicPr>
        <p:blipFill>
          <a:blip r:embed="rId4"/>
          <a:stretch>
            <a:fillRect/>
          </a:stretch>
        </p:blipFill>
        <p:spPr>
          <a:xfrm>
            <a:off x="216343" y="1505027"/>
            <a:ext cx="5334000" cy="4857750"/>
          </a:xfrm>
          <a:prstGeom prst="rect">
            <a:avLst/>
          </a:prstGeom>
        </p:spPr>
      </p:pic>
      <p:pic>
        <p:nvPicPr>
          <p:cNvPr id="8" name="Picture 7">
            <a:extLst>
              <a:ext uri="{FF2B5EF4-FFF2-40B4-BE49-F238E27FC236}">
                <a16:creationId xmlns:a16="http://schemas.microsoft.com/office/drawing/2014/main" id="{83C89A64-7E2F-B716-902E-AF405A3F5B04}"/>
              </a:ext>
            </a:extLst>
          </p:cNvPr>
          <p:cNvPicPr>
            <a:picLocks noChangeAspect="1"/>
          </p:cNvPicPr>
          <p:nvPr/>
        </p:nvPicPr>
        <p:blipFill rotWithShape="1">
          <a:blip r:embed="rId5"/>
          <a:srcRect b="10656"/>
          <a:stretch/>
        </p:blipFill>
        <p:spPr>
          <a:xfrm>
            <a:off x="10572516" y="374210"/>
            <a:ext cx="1238250" cy="570172"/>
          </a:xfrm>
          <a:prstGeom prst="rect">
            <a:avLst/>
          </a:prstGeom>
        </p:spPr>
      </p:pic>
      <p:sp>
        <p:nvSpPr>
          <p:cNvPr id="9" name="TextBox 8">
            <a:extLst>
              <a:ext uri="{FF2B5EF4-FFF2-40B4-BE49-F238E27FC236}">
                <a16:creationId xmlns:a16="http://schemas.microsoft.com/office/drawing/2014/main" id="{ABA4018F-EE04-9097-317F-FF53E005FB13}"/>
              </a:ext>
            </a:extLst>
          </p:cNvPr>
          <p:cNvSpPr txBox="1"/>
          <p:nvPr/>
        </p:nvSpPr>
        <p:spPr>
          <a:xfrm>
            <a:off x="381234" y="659296"/>
            <a:ext cx="58351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panose="020B0502020202020204" pitchFamily="34" charset="0"/>
              </a:rPr>
              <a:t>COMPARATIVE  BOWLING LINE-UP</a:t>
            </a:r>
          </a:p>
        </p:txBody>
      </p:sp>
    </p:spTree>
    <p:extLst>
      <p:ext uri="{BB962C8B-B14F-4D97-AF65-F5344CB8AC3E}">
        <p14:creationId xmlns:p14="http://schemas.microsoft.com/office/powerpoint/2010/main" val="2340664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able&#10;&#10;Description automatically generated">
            <a:extLst>
              <a:ext uri="{FF2B5EF4-FFF2-40B4-BE49-F238E27FC236}">
                <a16:creationId xmlns:a16="http://schemas.microsoft.com/office/drawing/2014/main" id="{8D0BB092-2166-0810-A43E-A849943291FB}"/>
              </a:ext>
            </a:extLst>
          </p:cNvPr>
          <p:cNvPicPr>
            <a:picLocks noChangeAspect="1"/>
          </p:cNvPicPr>
          <p:nvPr/>
        </p:nvPicPr>
        <p:blipFill rotWithShape="1">
          <a:blip r:embed="rId2"/>
          <a:srcRect l="1479" t="1511" b="252"/>
          <a:stretch/>
        </p:blipFill>
        <p:spPr>
          <a:xfrm>
            <a:off x="921254" y="1549411"/>
            <a:ext cx="3523875" cy="4124086"/>
          </a:xfrm>
          <a:prstGeom prst="rect">
            <a:avLst/>
          </a:prstGeom>
        </p:spPr>
      </p:pic>
      <p:sp>
        <p:nvSpPr>
          <p:cNvPr id="5" name="TextBox 4">
            <a:extLst>
              <a:ext uri="{FF2B5EF4-FFF2-40B4-BE49-F238E27FC236}">
                <a16:creationId xmlns:a16="http://schemas.microsoft.com/office/drawing/2014/main" id="{0D25C9E4-1008-AC23-6062-6A475882D3E6}"/>
              </a:ext>
            </a:extLst>
          </p:cNvPr>
          <p:cNvSpPr txBox="1"/>
          <p:nvPr/>
        </p:nvSpPr>
        <p:spPr>
          <a:xfrm>
            <a:off x="732926" y="532687"/>
            <a:ext cx="583517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latin typeface="Century Gothic" panose="020B0502020202020204" pitchFamily="34" charset="0"/>
              </a:rPr>
              <a:t>COMPARATIVE STRIKE – RATE </a:t>
            </a:r>
          </a:p>
        </p:txBody>
      </p:sp>
      <p:pic>
        <p:nvPicPr>
          <p:cNvPr id="7" name="Picture 9" descr="Table&#10;&#10;Description automatically generated">
            <a:extLst>
              <a:ext uri="{FF2B5EF4-FFF2-40B4-BE49-F238E27FC236}">
                <a16:creationId xmlns:a16="http://schemas.microsoft.com/office/drawing/2014/main" id="{DE13C9B8-5FE1-1878-D52D-A5B48F9E1E59}"/>
              </a:ext>
            </a:extLst>
          </p:cNvPr>
          <p:cNvPicPr>
            <a:picLocks noChangeAspect="1"/>
          </p:cNvPicPr>
          <p:nvPr/>
        </p:nvPicPr>
        <p:blipFill>
          <a:blip r:embed="rId3"/>
          <a:stretch>
            <a:fillRect/>
          </a:stretch>
        </p:blipFill>
        <p:spPr>
          <a:xfrm>
            <a:off x="8072257" y="1836997"/>
            <a:ext cx="3640453" cy="4080859"/>
          </a:xfrm>
          <a:prstGeom prst="rect">
            <a:avLst/>
          </a:prstGeom>
        </p:spPr>
      </p:pic>
      <p:sp>
        <p:nvSpPr>
          <p:cNvPr id="10" name="TextBox 9">
            <a:extLst>
              <a:ext uri="{FF2B5EF4-FFF2-40B4-BE49-F238E27FC236}">
                <a16:creationId xmlns:a16="http://schemas.microsoft.com/office/drawing/2014/main" id="{8549F6C6-3608-A6E3-33A0-B3EFD98AD62B}"/>
              </a:ext>
            </a:extLst>
          </p:cNvPr>
          <p:cNvSpPr txBox="1"/>
          <p:nvPr/>
        </p:nvSpPr>
        <p:spPr>
          <a:xfrm>
            <a:off x="4887093" y="2446266"/>
            <a:ext cx="2743200"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Century Gothic"/>
              </a:rPr>
              <a:t>In terms of the batsman strike rate, six England batsmen have a </a:t>
            </a:r>
            <a:r>
              <a:rPr lang="en-US" b="1" dirty="0">
                <a:latin typeface="Century Gothic"/>
              </a:rPr>
              <a:t>high strike rate</a:t>
            </a:r>
            <a:r>
              <a:rPr lang="en-US" dirty="0">
                <a:latin typeface="Century Gothic"/>
              </a:rPr>
              <a:t>, compared to only four in the Indian team. This demonstrates that England's batting </a:t>
            </a:r>
            <a:r>
              <a:rPr lang="en-US" b="1" dirty="0">
                <a:latin typeface="Century Gothic"/>
              </a:rPr>
              <a:t>lineup is more consistent.</a:t>
            </a:r>
            <a:endParaRPr lang="en-US" b="1" dirty="0"/>
          </a:p>
        </p:txBody>
      </p:sp>
    </p:spTree>
    <p:extLst>
      <p:ext uri="{BB962C8B-B14F-4D97-AF65-F5344CB8AC3E}">
        <p14:creationId xmlns:p14="http://schemas.microsoft.com/office/powerpoint/2010/main" val="4855229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6AB3BB-A71C-D854-09CC-427EB55A4924}"/>
              </a:ext>
            </a:extLst>
          </p:cNvPr>
          <p:cNvSpPr txBox="1">
            <a:spLocks/>
          </p:cNvSpPr>
          <p:nvPr/>
        </p:nvSpPr>
        <p:spPr>
          <a:xfrm>
            <a:off x="838200" y="1616571"/>
            <a:ext cx="10515600" cy="3954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latin typeface="Century Gothic"/>
              </a:rPr>
              <a:t>PARAMETERS-WISE ADVANTAGE </a:t>
            </a:r>
            <a:endParaRPr lang="en-US" sz="2800" b="1" dirty="0">
              <a:latin typeface="Century Gothic" panose="020B0502020202020204" pitchFamily="34" charset="0"/>
            </a:endParaRPr>
          </a:p>
          <a:p>
            <a:pPr algn="ctr"/>
            <a:endParaRPr lang="en-US" sz="2800" b="1" dirty="0">
              <a:latin typeface="Century Gothic" panose="020B0502020202020204" pitchFamily="34" charset="0"/>
            </a:endParaRPr>
          </a:p>
          <a:p>
            <a:pPr algn="ctr"/>
            <a:endParaRPr lang="en-US" sz="2800" dirty="0">
              <a:latin typeface="Century Gothic" panose="020B0502020202020204" pitchFamily="34" charset="0"/>
            </a:endParaRPr>
          </a:p>
          <a:p>
            <a:pPr marL="457200" indent="-457200" algn="ctr">
              <a:buAutoNum type="arabicPeriod"/>
            </a:pPr>
            <a:endParaRPr lang="en-US" sz="2800" dirty="0">
              <a:latin typeface="Century Gothic" panose="020B0502020202020204" pitchFamily="34" charset="0"/>
            </a:endParaRPr>
          </a:p>
          <a:p>
            <a:pPr algn="ctr"/>
            <a:r>
              <a:rPr lang="en-US" sz="2800" dirty="0">
                <a:latin typeface="Century Gothic"/>
              </a:rPr>
              <a:t>The England team had well rounded with </a:t>
            </a:r>
            <a:r>
              <a:rPr lang="en-US" sz="2800">
                <a:latin typeface="Century Gothic"/>
              </a:rPr>
              <a:t>consistent batting and bowling lineup.</a:t>
            </a:r>
            <a:endParaRPr lang="en-US" sz="2800" dirty="0">
              <a:latin typeface="Century Gothic" panose="020B0502020202020204" pitchFamily="34" charset="0"/>
            </a:endParaRPr>
          </a:p>
          <a:p>
            <a:pPr algn="ctr"/>
            <a:endParaRPr lang="en-US" sz="2800" dirty="0">
              <a:latin typeface="Century Gothic" panose="020B0502020202020204" pitchFamily="34" charset="0"/>
            </a:endParaRPr>
          </a:p>
          <a:p>
            <a:pPr algn="ctr"/>
            <a:r>
              <a:rPr lang="en-US" sz="2800" b="1">
                <a:latin typeface="Century Gothic"/>
              </a:rPr>
              <a:t>Hence, </a:t>
            </a:r>
            <a:endParaRPr lang="en-US" sz="2800" b="1" dirty="0">
              <a:latin typeface="Century Gothic" panose="020B0502020202020204" pitchFamily="34" charset="0"/>
            </a:endParaRPr>
          </a:p>
          <a:p>
            <a:pPr algn="ctr"/>
            <a:endParaRPr lang="en-US" sz="2800" b="1" dirty="0">
              <a:solidFill>
                <a:srgbClr val="444444"/>
              </a:solidFill>
              <a:latin typeface="Century Gothic" panose="020B0502020202020204" pitchFamily="34" charset="0"/>
            </a:endParaRPr>
          </a:p>
          <a:p>
            <a:pPr algn="ctr"/>
            <a:r>
              <a:rPr lang="en-US" sz="2800" b="1">
                <a:solidFill>
                  <a:srgbClr val="C00000"/>
                </a:solidFill>
                <a:latin typeface="Century Gothic"/>
              </a:rPr>
              <a:t>PLAYER + MATCH ANALYSIS ( ENG 3 – IND 0 )</a:t>
            </a:r>
          </a:p>
          <a:p>
            <a:pPr algn="ctr"/>
            <a:endParaRPr lang="en-US" sz="2800" dirty="0">
              <a:latin typeface="Century Gothic" panose="020B0502020202020204" pitchFamily="34" charset="0"/>
            </a:endParaRPr>
          </a:p>
          <a:p>
            <a:pPr algn="ctr"/>
            <a:endParaRPr lang="en-US" sz="2000" b="1" dirty="0"/>
          </a:p>
          <a:p>
            <a:pPr algn="ctr"/>
            <a:endParaRPr lang="en-US" sz="2000" b="1" dirty="0"/>
          </a:p>
        </p:txBody>
      </p:sp>
    </p:spTree>
    <p:extLst>
      <p:ext uri="{BB962C8B-B14F-4D97-AF65-F5344CB8AC3E}">
        <p14:creationId xmlns:p14="http://schemas.microsoft.com/office/powerpoint/2010/main" val="2377798320"/>
      </p:ext>
    </p:extLst>
  </p:cSld>
  <p:clrMapOvr>
    <a:masterClrMapping/>
  </p:clrMapOvr>
  <p:transition spd="slow" advClick="0">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F47ABB9-A83A-5B73-B648-1A9A53B02BC0}"/>
              </a:ext>
            </a:extLst>
          </p:cNvPr>
          <p:cNvSpPr txBox="1">
            <a:spLocks/>
          </p:cNvSpPr>
          <p:nvPr/>
        </p:nvSpPr>
        <p:spPr>
          <a:xfrm>
            <a:off x="-771995" y="0"/>
            <a:ext cx="1175978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entury Gothic" panose="020B0502020202020204" pitchFamily="34" charset="0"/>
              </a:rPr>
              <a:t>6 </a:t>
            </a:r>
            <a:r>
              <a:rPr lang="en-US" sz="5400" dirty="0">
                <a:latin typeface="Century Gothic" panose="020B0502020202020204" pitchFamily="34" charset="0"/>
              </a:rPr>
              <a:t>PLAYER SELECTION </a:t>
            </a:r>
            <a:r>
              <a:rPr lang="en-US" sz="3600" dirty="0">
                <a:solidFill>
                  <a:schemeClr val="bg1">
                    <a:lumMod val="65000"/>
                  </a:schemeClr>
                </a:solidFill>
                <a:latin typeface="Century Gothic" panose="020B0502020202020204" pitchFamily="34" charset="0"/>
              </a:rPr>
              <a:t>ENG-IND</a:t>
            </a:r>
            <a:endParaRPr lang="en-US" sz="5400" dirty="0">
              <a:solidFill>
                <a:schemeClr val="bg1">
                  <a:lumMod val="65000"/>
                </a:schemeClr>
              </a:solidFill>
              <a:latin typeface="Century Gothic" panose="020B0502020202020204" pitchFamily="34" charset="0"/>
            </a:endParaRPr>
          </a:p>
        </p:txBody>
      </p:sp>
      <p:sp>
        <p:nvSpPr>
          <p:cNvPr id="3" name="TextBox 2">
            <a:extLst>
              <a:ext uri="{FF2B5EF4-FFF2-40B4-BE49-F238E27FC236}">
                <a16:creationId xmlns:a16="http://schemas.microsoft.com/office/drawing/2014/main" id="{F2060664-8262-8F2B-2646-84B0EC8B43BA}"/>
              </a:ext>
            </a:extLst>
          </p:cNvPr>
          <p:cNvSpPr txBox="1"/>
          <p:nvPr/>
        </p:nvSpPr>
        <p:spPr>
          <a:xfrm>
            <a:off x="2054942" y="2649988"/>
            <a:ext cx="8082116" cy="3416320"/>
          </a:xfrm>
          <a:prstGeom prst="rect">
            <a:avLst/>
          </a:prstGeom>
          <a:noFill/>
        </p:spPr>
        <p:txBody>
          <a:bodyPr wrap="square" lIns="91440" tIns="45720" rIns="91440" bIns="45720" anchor="t">
            <a:spAutoFit/>
          </a:bodyPr>
          <a:lstStyle/>
          <a:p>
            <a:r>
              <a:rPr lang="en-US" sz="1800" dirty="0">
                <a:solidFill>
                  <a:srgbClr val="343434"/>
                </a:solidFill>
                <a:latin typeface="Century Gothic"/>
                <a:cs typeface="Calibri" panose="020F0502020204030204"/>
              </a:rPr>
              <a:t>The previous batsman and bowler analysis show shows that Captain was </a:t>
            </a:r>
            <a:r>
              <a:rPr lang="en-US" b="1" dirty="0">
                <a:solidFill>
                  <a:srgbClr val="C00000"/>
                </a:solidFill>
                <a:latin typeface="Century Gothic"/>
                <a:cs typeface="Calibri" panose="020F0502020204030204"/>
              </a:rPr>
              <a:t>unable</a:t>
            </a:r>
            <a:r>
              <a:rPr lang="en-US" sz="1800" b="1" dirty="0">
                <a:solidFill>
                  <a:srgbClr val="C00000"/>
                </a:solidFill>
                <a:latin typeface="Century Gothic"/>
                <a:cs typeface="Calibri" panose="020F0502020204030204"/>
              </a:rPr>
              <a:t> to make a good team selection</a:t>
            </a:r>
            <a:r>
              <a:rPr lang="en-US" sz="1800" dirty="0">
                <a:solidFill>
                  <a:srgbClr val="343434"/>
                </a:solidFill>
                <a:latin typeface="Century Gothic"/>
                <a:cs typeface="Calibri" panose="020F0502020204030204"/>
              </a:rPr>
              <a:t>. He must have replaced </a:t>
            </a:r>
            <a:r>
              <a:rPr lang="en-US" sz="1800" i="1" dirty="0" err="1">
                <a:solidFill>
                  <a:srgbClr val="343434"/>
                </a:solidFill>
                <a:latin typeface="Century Gothic"/>
                <a:cs typeface="Calibri" panose="020F0502020204030204"/>
              </a:rPr>
              <a:t>Axar</a:t>
            </a:r>
            <a:r>
              <a:rPr lang="en-US" sz="1800" i="1" dirty="0">
                <a:solidFill>
                  <a:srgbClr val="343434"/>
                </a:solidFill>
                <a:latin typeface="Century Gothic"/>
                <a:cs typeface="Calibri" panose="020F0502020204030204"/>
              </a:rPr>
              <a:t> Patel </a:t>
            </a:r>
            <a:r>
              <a:rPr lang="en-US" sz="1800" dirty="0">
                <a:solidFill>
                  <a:srgbClr val="343434"/>
                </a:solidFill>
                <a:latin typeface="Century Gothic"/>
                <a:cs typeface="Calibri" panose="020F0502020204030204"/>
              </a:rPr>
              <a:t>with </a:t>
            </a:r>
            <a:r>
              <a:rPr lang="en-US" sz="1800" dirty="0" err="1">
                <a:solidFill>
                  <a:srgbClr val="343434"/>
                </a:solidFill>
                <a:latin typeface="Century Gothic"/>
                <a:cs typeface="Calibri" panose="020F0502020204030204"/>
              </a:rPr>
              <a:t>Yuzvendra</a:t>
            </a:r>
            <a:r>
              <a:rPr lang="en-US" sz="1800" dirty="0">
                <a:solidFill>
                  <a:srgbClr val="343434"/>
                </a:solidFill>
                <a:latin typeface="Century Gothic"/>
                <a:cs typeface="Calibri" panose="020F0502020204030204"/>
              </a:rPr>
              <a:t> Chahal and Rishabh Pant with Shreyas </a:t>
            </a:r>
            <a:r>
              <a:rPr lang="en-US" sz="1800" dirty="0" err="1">
                <a:solidFill>
                  <a:srgbClr val="343434"/>
                </a:solidFill>
                <a:latin typeface="Century Gothic"/>
                <a:cs typeface="Calibri" panose="020F0502020204030204"/>
              </a:rPr>
              <a:t>Iyer</a:t>
            </a:r>
            <a:r>
              <a:rPr lang="en-US" sz="1800" dirty="0">
                <a:solidFill>
                  <a:srgbClr val="343434"/>
                </a:solidFill>
                <a:latin typeface="Century Gothic"/>
                <a:cs typeface="Calibri" panose="020F0502020204030204"/>
              </a:rPr>
              <a:t> who has a better performance compared to others.</a:t>
            </a:r>
          </a:p>
          <a:p>
            <a:endParaRPr lang="en-US" sz="1800" dirty="0">
              <a:solidFill>
                <a:srgbClr val="343434"/>
              </a:solidFill>
              <a:latin typeface="Century Gothic" panose="020B0502020202020204" pitchFamily="34" charset="0"/>
              <a:cs typeface="Calibri" panose="020F0502020204030204"/>
            </a:endParaRPr>
          </a:p>
          <a:p>
            <a:r>
              <a:rPr lang="en-US" sz="1800" dirty="0">
                <a:solidFill>
                  <a:srgbClr val="343434"/>
                </a:solidFill>
                <a:latin typeface="Century Gothic"/>
                <a:cs typeface="Calibri" panose="020F0502020204030204"/>
              </a:rPr>
              <a:t>On the other hands, </a:t>
            </a:r>
            <a:r>
              <a:rPr lang="en-US" sz="1800" b="1" dirty="0" err="1">
                <a:solidFill>
                  <a:srgbClr val="343434"/>
                </a:solidFill>
                <a:latin typeface="Century Gothic"/>
                <a:cs typeface="Calibri" panose="020F0502020204030204"/>
              </a:rPr>
              <a:t>Bumrah's</a:t>
            </a:r>
            <a:r>
              <a:rPr lang="en-US" sz="1800" b="1" dirty="0">
                <a:solidFill>
                  <a:srgbClr val="343434"/>
                </a:solidFill>
                <a:latin typeface="Century Gothic"/>
                <a:cs typeface="Calibri" panose="020F0502020204030204"/>
              </a:rPr>
              <a:t> injury </a:t>
            </a:r>
            <a:r>
              <a:rPr lang="en-US" sz="1800" dirty="0">
                <a:solidFill>
                  <a:srgbClr val="343434"/>
                </a:solidFill>
                <a:latin typeface="Century Gothic"/>
                <a:cs typeface="Calibri" panose="020F0502020204030204"/>
              </a:rPr>
              <a:t>has affected India's bowling. Stats clearly show the lack of a strike bowler.</a:t>
            </a:r>
          </a:p>
          <a:p>
            <a:endParaRPr lang="en-US" sz="1800" dirty="0">
              <a:solidFill>
                <a:srgbClr val="343434"/>
              </a:solidFill>
              <a:latin typeface="Century Gothic" panose="020B0502020202020204" pitchFamily="34" charset="0"/>
              <a:cs typeface="Calibri" panose="020F0502020204030204"/>
            </a:endParaRPr>
          </a:p>
          <a:p>
            <a:r>
              <a:rPr lang="en-US" sz="1800" dirty="0">
                <a:solidFill>
                  <a:srgbClr val="343434"/>
                </a:solidFill>
                <a:latin typeface="Century Gothic"/>
                <a:cs typeface="Calibri" panose="020F0502020204030204"/>
              </a:rPr>
              <a:t>Reluctance to play </a:t>
            </a:r>
            <a:r>
              <a:rPr lang="en-US" sz="1800" b="1" dirty="0">
                <a:solidFill>
                  <a:srgbClr val="343434"/>
                </a:solidFill>
                <a:latin typeface="Century Gothic"/>
                <a:cs typeface="Calibri" panose="020F0502020204030204"/>
              </a:rPr>
              <a:t>wrist spinners </a:t>
            </a:r>
            <a:r>
              <a:rPr lang="en-US" sz="1800" dirty="0">
                <a:solidFill>
                  <a:srgbClr val="343434"/>
                </a:solidFill>
                <a:latin typeface="Century Gothic"/>
                <a:cs typeface="Calibri" panose="020F0502020204030204"/>
              </a:rPr>
              <a:t>like </a:t>
            </a:r>
            <a:r>
              <a:rPr lang="en-US" sz="1800" b="1" dirty="0" err="1">
                <a:solidFill>
                  <a:srgbClr val="343434"/>
                </a:solidFill>
                <a:latin typeface="Century Gothic"/>
                <a:cs typeface="Calibri" panose="020F0502020204030204"/>
              </a:rPr>
              <a:t>Yuzevendra</a:t>
            </a:r>
            <a:r>
              <a:rPr lang="en-US" sz="1800" b="1" dirty="0">
                <a:solidFill>
                  <a:srgbClr val="343434"/>
                </a:solidFill>
                <a:latin typeface="Century Gothic"/>
                <a:cs typeface="Calibri" panose="020F0502020204030204"/>
              </a:rPr>
              <a:t> Chahal </a:t>
            </a:r>
            <a:r>
              <a:rPr lang="en-US" sz="1800" dirty="0">
                <a:solidFill>
                  <a:srgbClr val="343434"/>
                </a:solidFill>
                <a:latin typeface="Century Gothic"/>
                <a:cs typeface="Calibri" panose="020F0502020204030204"/>
              </a:rPr>
              <a:t>who outperformed in recent IPL affected India's edge in the T20 World cup.</a:t>
            </a:r>
          </a:p>
          <a:p>
            <a:endParaRPr lang="en-US" sz="1800" dirty="0">
              <a:solidFill>
                <a:srgbClr val="343434"/>
              </a:solidFill>
              <a:latin typeface="Century Gothic" panose="020B0502020202020204" pitchFamily="34" charset="0"/>
              <a:cs typeface="Calibri" panose="020F0502020204030204"/>
            </a:endParaRPr>
          </a:p>
          <a:p>
            <a:endParaRPr lang="en-US" sz="1800" dirty="0">
              <a:solidFill>
                <a:srgbClr val="343434"/>
              </a:solidFill>
              <a:latin typeface="Century Gothic" panose="020B0502020202020204" pitchFamily="34" charset="0"/>
              <a:cs typeface="Calibri" panose="020F0502020204030204"/>
            </a:endParaRPr>
          </a:p>
        </p:txBody>
      </p:sp>
      <p:sp>
        <p:nvSpPr>
          <p:cNvPr id="2" name="TextBox 1">
            <a:extLst>
              <a:ext uri="{FF2B5EF4-FFF2-40B4-BE49-F238E27FC236}">
                <a16:creationId xmlns:a16="http://schemas.microsoft.com/office/drawing/2014/main" id="{D07FB03A-4E3A-79B6-F262-227FCAFE5CC7}"/>
              </a:ext>
            </a:extLst>
          </p:cNvPr>
          <p:cNvSpPr txBox="1"/>
          <p:nvPr/>
        </p:nvSpPr>
        <p:spPr>
          <a:xfrm>
            <a:off x="3589047" y="2074179"/>
            <a:ext cx="58351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A6A6A6"/>
                </a:solidFill>
                <a:latin typeface="Century Gothic"/>
              </a:rPr>
              <a:t>WHAT COULD HAVE BEEN DONE?</a:t>
            </a:r>
            <a:endParaRPr lang="en-US" dirty="0"/>
          </a:p>
        </p:txBody>
      </p:sp>
    </p:spTree>
    <p:extLst>
      <p:ext uri="{BB962C8B-B14F-4D97-AF65-F5344CB8AC3E}">
        <p14:creationId xmlns:p14="http://schemas.microsoft.com/office/powerpoint/2010/main" val="258649423"/>
      </p:ext>
    </p:extLst>
  </p:cSld>
  <p:clrMapOvr>
    <a:masterClrMapping/>
  </p:clrMapOvr>
  <p:transition spd="slow" advClick="0">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285B99-EEC9-8179-07A4-28BE1E3B505D}"/>
              </a:ext>
            </a:extLst>
          </p:cNvPr>
          <p:cNvSpPr>
            <a:spLocks noGrp="1" noRot="1" noMove="1" noResize="1" noEditPoints="1" noAdjustHandles="1" noChangeArrowheads="1" noChangeShapeType="1"/>
          </p:cNvSpPr>
          <p:nvPr/>
        </p:nvSpPr>
        <p:spPr>
          <a:xfrm>
            <a:off x="7049729" y="0"/>
            <a:ext cx="514227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ee the source image">
            <a:extLst>
              <a:ext uri="{FF2B5EF4-FFF2-40B4-BE49-F238E27FC236}">
                <a16:creationId xmlns:a16="http://schemas.microsoft.com/office/drawing/2014/main" id="{1C27ED8D-D2A5-6A70-E5A4-9A202E41CD2C}"/>
              </a:ext>
            </a:extLst>
          </p:cNvPr>
          <p:cNvPicPr>
            <a:picLocks noGrp="1" noRot="1" noChangeAspect="1" noMove="1" noResize="1" noEditPoints="1" noAdjustHandles="1" noChangeArrowheads="1" noChangeShapeType="1" noCrop="1"/>
          </p:cNvPicPr>
          <p:nvPr/>
        </p:nvPicPr>
        <p:blipFill rotWithShape="1">
          <a:blip r:embed="rId2">
            <a:extLst>
              <a:ext uri="{28A0092B-C50C-407E-A947-70E740481C1C}">
                <a14:useLocalDpi xmlns:a14="http://schemas.microsoft.com/office/drawing/2010/main" val="0"/>
              </a:ext>
            </a:extLst>
          </a:blip>
          <a:srcRect t="14117" r="42177" b="655"/>
          <a:stretch/>
        </p:blipFill>
        <p:spPr bwMode="auto">
          <a:xfrm>
            <a:off x="20" y="-22"/>
            <a:ext cx="7049709" cy="68580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F26D7A1-6E9E-33A6-2187-AE5E7AC9EEF1}"/>
              </a:ext>
            </a:extLst>
          </p:cNvPr>
          <p:cNvSpPr>
            <a:spLocks noGrp="1"/>
          </p:cNvSpPr>
          <p:nvPr>
            <p:ph type="ctrTitle"/>
          </p:nvPr>
        </p:nvSpPr>
        <p:spPr>
          <a:xfrm>
            <a:off x="242831" y="4344470"/>
            <a:ext cx="5452529" cy="3569242"/>
          </a:xfrm>
        </p:spPr>
        <p:txBody>
          <a:bodyPr anchor="t">
            <a:normAutofit/>
          </a:bodyPr>
          <a:lstStyle/>
          <a:p>
            <a:pPr algn="l"/>
            <a:r>
              <a:rPr lang="en-US" sz="5200" b="1">
                <a:solidFill>
                  <a:srgbClr val="FFFFFF"/>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T20 Cricket World Cup: What Went Wrong for India</a:t>
            </a:r>
            <a:endParaRPr lang="en-US" sz="5200">
              <a:solidFill>
                <a:srgbClr val="FFFFFF"/>
              </a:solidFill>
              <a:effectLst>
                <a:outerShdw blurRad="38100" dist="38100" dir="2700000" algn="tl">
                  <a:srgbClr val="000000">
                    <a:alpha val="43137"/>
                  </a:srgbClr>
                </a:outerShdw>
              </a:effectLst>
            </a:endParaRPr>
          </a:p>
        </p:txBody>
      </p:sp>
      <p:sp>
        <p:nvSpPr>
          <p:cNvPr id="5" name="Title 1">
            <a:extLst>
              <a:ext uri="{FF2B5EF4-FFF2-40B4-BE49-F238E27FC236}">
                <a16:creationId xmlns:a16="http://schemas.microsoft.com/office/drawing/2014/main" id="{47759EF9-306F-79E7-93FD-9F149C66A0BD}"/>
              </a:ext>
            </a:extLst>
          </p:cNvPr>
          <p:cNvSpPr txBox="1">
            <a:spLocks/>
          </p:cNvSpPr>
          <p:nvPr/>
        </p:nvSpPr>
        <p:spPr>
          <a:xfrm>
            <a:off x="4215580" y="18388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atin typeface="Century Gothic" panose="020B0502020202020204" pitchFamily="34" charset="0"/>
              </a:rPr>
              <a:t>OUTLINE</a:t>
            </a:r>
          </a:p>
        </p:txBody>
      </p:sp>
      <p:sp>
        <p:nvSpPr>
          <p:cNvPr id="6" name="Title 1">
            <a:extLst>
              <a:ext uri="{FF2B5EF4-FFF2-40B4-BE49-F238E27FC236}">
                <a16:creationId xmlns:a16="http://schemas.microsoft.com/office/drawing/2014/main" id="{92967815-99A6-7454-7BEA-CC60C7271B7C}"/>
              </a:ext>
            </a:extLst>
          </p:cNvPr>
          <p:cNvSpPr txBox="1">
            <a:spLocks/>
          </p:cNvSpPr>
          <p:nvPr/>
        </p:nvSpPr>
        <p:spPr>
          <a:xfrm>
            <a:off x="8023122" y="1222310"/>
            <a:ext cx="6708057" cy="5216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50000"/>
              </a:lnSpc>
              <a:buFont typeface="+mj-lt"/>
              <a:buAutoNum type="arabicPeriod"/>
            </a:pPr>
            <a:r>
              <a:rPr lang="en-US" sz="1800">
                <a:latin typeface="Century Gothic"/>
                <a:cs typeface="Segoe UI"/>
              </a:rPr>
              <a:t>Venue </a:t>
            </a:r>
            <a:endParaRPr lang="en-US" sz="1800">
              <a:latin typeface="Century Gothic" panose="020B0502020202020204" pitchFamily="34" charset="0"/>
              <a:cs typeface="Segoe UI" panose="020B0502040204020203" pitchFamily="34" charset="0"/>
            </a:endParaRPr>
          </a:p>
          <a:p>
            <a:pPr marL="342900" indent="-342900">
              <a:lnSpc>
                <a:spcPct val="150000"/>
              </a:lnSpc>
              <a:buFont typeface="+mj-lt"/>
              <a:buAutoNum type="arabicPeriod"/>
            </a:pPr>
            <a:r>
              <a:rPr lang="en-US" sz="1800">
                <a:latin typeface="Century Gothic"/>
                <a:cs typeface="Segoe UI"/>
              </a:rPr>
              <a:t>Pitch Condition</a:t>
            </a:r>
          </a:p>
          <a:p>
            <a:pPr marL="342900" indent="-342900">
              <a:lnSpc>
                <a:spcPct val="150000"/>
              </a:lnSpc>
              <a:buFont typeface="+mj-lt"/>
              <a:buAutoNum type="arabicPeriod"/>
            </a:pPr>
            <a:r>
              <a:rPr lang="en-US" sz="1800">
                <a:latin typeface="Century Gothic"/>
                <a:cs typeface="Segoe UI"/>
              </a:rPr>
              <a:t>Toss</a:t>
            </a:r>
          </a:p>
          <a:p>
            <a:pPr marL="342900" indent="-342900">
              <a:lnSpc>
                <a:spcPct val="150000"/>
              </a:lnSpc>
              <a:buFont typeface="+mj-lt"/>
              <a:buAutoNum type="arabicPeriod"/>
            </a:pPr>
            <a:r>
              <a:rPr lang="en-US" sz="1800">
                <a:latin typeface="Century Gothic"/>
                <a:cs typeface="Segoe UI"/>
              </a:rPr>
              <a:t>Team Strategies</a:t>
            </a:r>
          </a:p>
          <a:p>
            <a:pPr marL="342900" indent="-342900">
              <a:lnSpc>
                <a:spcPct val="150000"/>
              </a:lnSpc>
              <a:buAutoNum type="arabicPeriod"/>
            </a:pPr>
            <a:r>
              <a:rPr lang="en-US" sz="1800">
                <a:latin typeface="Century Gothic"/>
                <a:cs typeface="Segoe UI"/>
              </a:rPr>
              <a:t>Match &amp; Player Analysis</a:t>
            </a:r>
          </a:p>
          <a:p>
            <a:pPr marL="342900" indent="-342900">
              <a:lnSpc>
                <a:spcPct val="150000"/>
              </a:lnSpc>
              <a:buFont typeface="+mj-lt"/>
              <a:buAutoNum type="arabicPeriod"/>
            </a:pPr>
            <a:r>
              <a:rPr lang="en-US" sz="1800">
                <a:latin typeface="Century Gothic"/>
                <a:cs typeface="Segoe UI"/>
              </a:rPr>
              <a:t>Player Selection</a:t>
            </a:r>
          </a:p>
          <a:p>
            <a:pPr algn="ctr"/>
            <a:endParaRPr lang="en-US" sz="2000">
              <a:latin typeface="Calibri Light" panose="020F0302020204030204"/>
              <a:cs typeface="Calibri Light" panose="020F0302020204030204"/>
            </a:endParaRPr>
          </a:p>
        </p:txBody>
      </p:sp>
    </p:spTree>
    <p:extLst>
      <p:ext uri="{BB962C8B-B14F-4D97-AF65-F5344CB8AC3E}">
        <p14:creationId xmlns:p14="http://schemas.microsoft.com/office/powerpoint/2010/main" val="99811442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6AB3BB-A71C-D854-09CC-427EB55A4924}"/>
              </a:ext>
            </a:extLst>
          </p:cNvPr>
          <p:cNvSpPr txBox="1">
            <a:spLocks/>
          </p:cNvSpPr>
          <p:nvPr/>
        </p:nvSpPr>
        <p:spPr>
          <a:xfrm>
            <a:off x="838200" y="1616571"/>
            <a:ext cx="10515600" cy="39544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Century Gothic"/>
              </a:rPr>
              <a:t>PARAMETERS-WISE ADVANTAGE </a:t>
            </a:r>
            <a:endParaRPr lang="en-US" sz="2800" b="1" dirty="0">
              <a:latin typeface="Century Gothic" panose="020B0502020202020204" pitchFamily="34" charset="0"/>
            </a:endParaRPr>
          </a:p>
          <a:p>
            <a:pPr algn="ctr"/>
            <a:endParaRPr lang="en-US" sz="2800" b="1" dirty="0">
              <a:latin typeface="Century Gothic" panose="020B0502020202020204" pitchFamily="34" charset="0"/>
            </a:endParaRPr>
          </a:p>
          <a:p>
            <a:pPr algn="ctr"/>
            <a:endParaRPr lang="en-US" sz="2800" dirty="0">
              <a:latin typeface="Century Gothic" panose="020B0502020202020204" pitchFamily="34" charset="0"/>
            </a:endParaRPr>
          </a:p>
          <a:p>
            <a:pPr marL="457200" indent="-457200" algn="ctr">
              <a:buAutoNum type="arabicPeriod"/>
            </a:pPr>
            <a:endParaRPr lang="en-US" sz="2800" dirty="0">
              <a:latin typeface="Century Gothic" panose="020B0502020202020204" pitchFamily="34" charset="0"/>
            </a:endParaRPr>
          </a:p>
          <a:p>
            <a:pPr algn="ctr"/>
            <a:r>
              <a:rPr lang="en-US" sz="2800" dirty="0">
                <a:latin typeface="Century Gothic"/>
              </a:rPr>
              <a:t>The England team had well-rounded with consistent batting and bowling lineup.</a:t>
            </a:r>
            <a:endParaRPr lang="en-US" sz="2800" dirty="0">
              <a:latin typeface="Century Gothic" panose="020B0502020202020204" pitchFamily="34" charset="0"/>
            </a:endParaRPr>
          </a:p>
          <a:p>
            <a:pPr algn="ctr"/>
            <a:endParaRPr lang="en-US" sz="2800" dirty="0">
              <a:latin typeface="Century Gothic" panose="020B0502020202020204" pitchFamily="34" charset="0"/>
            </a:endParaRPr>
          </a:p>
          <a:p>
            <a:pPr algn="ctr"/>
            <a:r>
              <a:rPr lang="en-US" sz="2800" b="1" dirty="0">
                <a:latin typeface="Century Gothic"/>
              </a:rPr>
              <a:t>Hence, </a:t>
            </a:r>
            <a:endParaRPr lang="en-US" sz="2800" b="1" dirty="0">
              <a:latin typeface="Century Gothic" panose="020B0502020202020204" pitchFamily="34" charset="0"/>
            </a:endParaRPr>
          </a:p>
          <a:p>
            <a:pPr algn="ctr"/>
            <a:endParaRPr lang="en-US" sz="2800" b="1" dirty="0">
              <a:solidFill>
                <a:srgbClr val="444444"/>
              </a:solidFill>
              <a:latin typeface="Century Gothic" panose="020B0502020202020204" pitchFamily="34" charset="0"/>
            </a:endParaRPr>
          </a:p>
          <a:p>
            <a:pPr algn="ctr"/>
            <a:r>
              <a:rPr lang="en-US" sz="2800" b="1" dirty="0">
                <a:solidFill>
                  <a:srgbClr val="C00000"/>
                </a:solidFill>
                <a:latin typeface="Century Gothic"/>
              </a:rPr>
              <a:t>PLAYER SELECTION ( ENG 4 – IND 0 )</a:t>
            </a:r>
          </a:p>
          <a:p>
            <a:pPr algn="ctr"/>
            <a:endParaRPr lang="en-US" sz="2800" dirty="0">
              <a:latin typeface="Century Gothic" panose="020B0502020202020204" pitchFamily="34" charset="0"/>
            </a:endParaRPr>
          </a:p>
          <a:p>
            <a:pPr algn="ctr"/>
            <a:endParaRPr lang="en-US" sz="2000" b="1" dirty="0"/>
          </a:p>
          <a:p>
            <a:pPr algn="ctr"/>
            <a:endParaRPr lang="en-US" sz="2000" b="1" dirty="0"/>
          </a:p>
        </p:txBody>
      </p:sp>
    </p:spTree>
    <p:extLst>
      <p:ext uri="{BB962C8B-B14F-4D97-AF65-F5344CB8AC3E}">
        <p14:creationId xmlns:p14="http://schemas.microsoft.com/office/powerpoint/2010/main" val="1429622513"/>
      </p:ext>
    </p:extLst>
  </p:cSld>
  <p:clrMapOvr>
    <a:masterClrMapping/>
  </p:clrMapOvr>
  <p:transition spd="slow" advClick="0">
    <p:push dir="u"/>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Rectangle 615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146" name="Picture 2" descr="Search in sidebar query">
            <a:extLst>
              <a:ext uri="{FF2B5EF4-FFF2-40B4-BE49-F238E27FC236}">
                <a16:creationId xmlns:a16="http://schemas.microsoft.com/office/drawing/2014/main" id="{2BFE2B9E-4244-4077-967E-59A36FF50B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682"/>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522F9750-C8A2-CA04-8D40-42408EC8E655}"/>
              </a:ext>
            </a:extLst>
          </p:cNvPr>
          <p:cNvSpPr txBox="1">
            <a:spLocks/>
          </p:cNvSpPr>
          <p:nvPr/>
        </p:nvSpPr>
        <p:spPr>
          <a:xfrm>
            <a:off x="216107" y="855406"/>
            <a:ext cx="11759785"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solidFill>
                  <a:schemeClr val="bg1"/>
                </a:solidFill>
                <a:highlight>
                  <a:srgbClr val="000000"/>
                </a:highlight>
                <a:latin typeface="Century Gothic" panose="020B0502020202020204" pitchFamily="34" charset="0"/>
              </a:rPr>
              <a:t> THIS COULD’VE BEEN US ! </a:t>
            </a:r>
            <a:endParaRPr lang="en-US" sz="5400" dirty="0">
              <a:solidFill>
                <a:schemeClr val="bg1"/>
              </a:solidFill>
              <a:highlight>
                <a:srgbClr val="000000"/>
              </a:highlight>
              <a:latin typeface="Century Gothic" panose="020B0502020202020204" pitchFamily="34" charset="0"/>
            </a:endParaRPr>
          </a:p>
        </p:txBody>
      </p:sp>
    </p:spTree>
    <p:extLst>
      <p:ext uri="{BB962C8B-B14F-4D97-AF65-F5344CB8AC3E}">
        <p14:creationId xmlns:p14="http://schemas.microsoft.com/office/powerpoint/2010/main" val="38659863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233B0F-A75B-F86A-F7FE-9B136024C197}"/>
              </a:ext>
            </a:extLst>
          </p:cNvPr>
          <p:cNvPicPr>
            <a:picLocks noChangeAspect="1"/>
          </p:cNvPicPr>
          <p:nvPr/>
        </p:nvPicPr>
        <p:blipFill rotWithShape="1">
          <a:blip r:embed="rId2"/>
          <a:srcRect t="9570"/>
          <a:stretch/>
        </p:blipFill>
        <p:spPr>
          <a:xfrm>
            <a:off x="3599775" y="3567658"/>
            <a:ext cx="8380751" cy="3290341"/>
          </a:xfrm>
          <a:prstGeom prst="rect">
            <a:avLst/>
          </a:prstGeom>
        </p:spPr>
      </p:pic>
      <p:pic>
        <p:nvPicPr>
          <p:cNvPr id="3" name="Picture 2">
            <a:extLst>
              <a:ext uri="{FF2B5EF4-FFF2-40B4-BE49-F238E27FC236}">
                <a16:creationId xmlns:a16="http://schemas.microsoft.com/office/drawing/2014/main" id="{6C786C87-5A6B-8204-E90F-CA643183B5EC}"/>
              </a:ext>
            </a:extLst>
          </p:cNvPr>
          <p:cNvPicPr>
            <a:picLocks noChangeAspect="1"/>
          </p:cNvPicPr>
          <p:nvPr/>
        </p:nvPicPr>
        <p:blipFill rotWithShape="1">
          <a:blip r:embed="rId3"/>
          <a:srcRect r="12668"/>
          <a:stretch/>
        </p:blipFill>
        <p:spPr>
          <a:xfrm>
            <a:off x="3599775" y="66895"/>
            <a:ext cx="7886075" cy="3500763"/>
          </a:xfrm>
          <a:prstGeom prst="rect">
            <a:avLst/>
          </a:prstGeom>
        </p:spPr>
      </p:pic>
      <p:sp>
        <p:nvSpPr>
          <p:cNvPr id="7" name="TextBox 6">
            <a:extLst>
              <a:ext uri="{FF2B5EF4-FFF2-40B4-BE49-F238E27FC236}">
                <a16:creationId xmlns:a16="http://schemas.microsoft.com/office/drawing/2014/main" id="{F67D186E-E72C-C3D4-DBF7-F1C6B153B53E}"/>
              </a:ext>
            </a:extLst>
          </p:cNvPr>
          <p:cNvSpPr txBox="1"/>
          <p:nvPr/>
        </p:nvSpPr>
        <p:spPr>
          <a:xfrm>
            <a:off x="211474" y="2514600"/>
            <a:ext cx="3388301" cy="3970318"/>
          </a:xfrm>
          <a:prstGeom prst="rect">
            <a:avLst/>
          </a:prstGeom>
          <a:noFill/>
        </p:spPr>
        <p:txBody>
          <a:bodyPr wrap="square">
            <a:spAutoFit/>
          </a:bodyPr>
          <a:lstStyle/>
          <a:p>
            <a:r>
              <a:rPr lang="en-US" sz="1800" dirty="0">
                <a:solidFill>
                  <a:srgbClr val="666666"/>
                </a:solidFill>
                <a:effectLst/>
                <a:latin typeface="Tableau Book"/>
              </a:rPr>
              <a:t>It is noted that the </a:t>
            </a:r>
            <a:r>
              <a:rPr lang="en-US" sz="1800" b="1" dirty="0">
                <a:solidFill>
                  <a:srgbClr val="666666"/>
                </a:solidFill>
                <a:effectLst/>
                <a:latin typeface="Tableau Book"/>
              </a:rPr>
              <a:t>Southern Hemisphere</a:t>
            </a:r>
            <a:r>
              <a:rPr lang="en-US" sz="1800" dirty="0">
                <a:solidFill>
                  <a:srgbClr val="666666"/>
                </a:solidFill>
                <a:effectLst/>
                <a:latin typeface="Tableau Book"/>
              </a:rPr>
              <a:t> countries ( Assumed: South Africa, Australia, and New Zealand ) have a trend of playing the game of cricket for the following months: Jan - April and show a subtle trend for the winter months. </a:t>
            </a:r>
            <a:endParaRPr lang="en-US" dirty="0">
              <a:effectLst/>
            </a:endParaRPr>
          </a:p>
          <a:p>
            <a:br>
              <a:rPr lang="en-US" sz="1800" dirty="0">
                <a:solidFill>
                  <a:srgbClr val="666666"/>
                </a:solidFill>
                <a:effectLst/>
                <a:latin typeface="Tableau Book"/>
              </a:rPr>
            </a:br>
            <a:endParaRPr lang="en-US" sz="1800" dirty="0">
              <a:solidFill>
                <a:srgbClr val="666666"/>
              </a:solidFill>
              <a:effectLst/>
              <a:latin typeface="Tableau Book"/>
            </a:endParaRPr>
          </a:p>
          <a:p>
            <a:r>
              <a:rPr lang="en-US" sz="1800" dirty="0">
                <a:solidFill>
                  <a:srgbClr val="666666"/>
                </a:solidFill>
                <a:effectLst/>
                <a:latin typeface="Tableau Book"/>
              </a:rPr>
              <a:t>Moreover, the countries in the </a:t>
            </a:r>
            <a:r>
              <a:rPr lang="en-US" sz="1800" b="1" dirty="0">
                <a:solidFill>
                  <a:srgbClr val="666666"/>
                </a:solidFill>
                <a:effectLst/>
                <a:latin typeface="Tableau Book"/>
              </a:rPr>
              <a:t>N. Hemisphere</a:t>
            </a:r>
            <a:r>
              <a:rPr lang="en-US" sz="1800" dirty="0">
                <a:solidFill>
                  <a:srgbClr val="666666"/>
                </a:solidFill>
                <a:effectLst/>
                <a:latin typeface="Tableau Book"/>
              </a:rPr>
              <a:t> play during the summer months due to harsh winters. </a:t>
            </a:r>
            <a:endParaRPr lang="en-US" dirty="0"/>
          </a:p>
        </p:txBody>
      </p:sp>
      <p:sp>
        <p:nvSpPr>
          <p:cNvPr id="8" name="Title 1">
            <a:extLst>
              <a:ext uri="{FF2B5EF4-FFF2-40B4-BE49-F238E27FC236}">
                <a16:creationId xmlns:a16="http://schemas.microsoft.com/office/drawing/2014/main" id="{03AE80EA-0F2E-5CAF-A33C-6B3B3DF2F21F}"/>
              </a:ext>
            </a:extLst>
          </p:cNvPr>
          <p:cNvSpPr txBox="1">
            <a:spLocks/>
          </p:cNvSpPr>
          <p:nvPr/>
        </p:nvSpPr>
        <p:spPr>
          <a:xfrm>
            <a:off x="-481700" y="625901"/>
            <a:ext cx="4478513" cy="1325563"/>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entury Gothic" panose="020B0502020202020204" pitchFamily="34" charset="0"/>
              </a:rPr>
              <a:t>WEATHER</a:t>
            </a:r>
          </a:p>
          <a:p>
            <a:r>
              <a:rPr lang="en-US" sz="4800" dirty="0">
                <a:latin typeface="Century Gothic" panose="020B0502020202020204" pitchFamily="34" charset="0"/>
              </a:rPr>
              <a:t>FACTORS</a:t>
            </a:r>
          </a:p>
        </p:txBody>
      </p:sp>
    </p:spTree>
    <p:extLst>
      <p:ext uri="{BB962C8B-B14F-4D97-AF65-F5344CB8AC3E}">
        <p14:creationId xmlns:p14="http://schemas.microsoft.com/office/powerpoint/2010/main" val="4083752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building, stadium&#10;&#10;Description automatically generated">
            <a:extLst>
              <a:ext uri="{FF2B5EF4-FFF2-40B4-BE49-F238E27FC236}">
                <a16:creationId xmlns:a16="http://schemas.microsoft.com/office/drawing/2014/main" id="{DDFD4DE2-057F-C173-934F-8D462D9EC4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620000"/>
          </a:xfrm>
          <a:prstGeom prst="rect">
            <a:avLst/>
          </a:prstGeom>
        </p:spPr>
      </p:pic>
      <p:grpSp>
        <p:nvGrpSpPr>
          <p:cNvPr id="7" name="Group 6">
            <a:extLst>
              <a:ext uri="{FF2B5EF4-FFF2-40B4-BE49-F238E27FC236}">
                <a16:creationId xmlns:a16="http://schemas.microsoft.com/office/drawing/2014/main" id="{E6DD01C4-5563-DABF-C72E-33954FAAF3A1}"/>
              </a:ext>
            </a:extLst>
          </p:cNvPr>
          <p:cNvGrpSpPr/>
          <p:nvPr/>
        </p:nvGrpSpPr>
        <p:grpSpPr>
          <a:xfrm>
            <a:off x="-2466648" y="58980"/>
            <a:ext cx="10515600" cy="2272161"/>
            <a:chOff x="-2466648" y="58980"/>
            <a:chExt cx="10515600" cy="2272161"/>
          </a:xfrm>
        </p:grpSpPr>
        <p:sp>
          <p:nvSpPr>
            <p:cNvPr id="2" name="Title 1">
              <a:extLst>
                <a:ext uri="{FF2B5EF4-FFF2-40B4-BE49-F238E27FC236}">
                  <a16:creationId xmlns:a16="http://schemas.microsoft.com/office/drawing/2014/main" id="{EE9531DF-2C0E-4ADE-4112-781571525AE1}"/>
                </a:ext>
              </a:extLst>
            </p:cNvPr>
            <p:cNvSpPr txBox="1">
              <a:spLocks/>
            </p:cNvSpPr>
            <p:nvPr/>
          </p:nvSpPr>
          <p:spPr>
            <a:xfrm>
              <a:off x="-2466648" y="5898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latin typeface="Century Gothic" panose="020B0502020202020204" pitchFamily="34" charset="0"/>
                </a:rPr>
                <a:t>   1</a:t>
              </a:r>
              <a:r>
                <a:rPr lang="en-US" dirty="0">
                  <a:latin typeface="Century Gothic" panose="020B0502020202020204" pitchFamily="34" charset="0"/>
                </a:rPr>
                <a:t> VENUE</a:t>
              </a:r>
            </a:p>
          </p:txBody>
        </p:sp>
        <p:sp>
          <p:nvSpPr>
            <p:cNvPr id="3" name="Title 1">
              <a:extLst>
                <a:ext uri="{FF2B5EF4-FFF2-40B4-BE49-F238E27FC236}">
                  <a16:creationId xmlns:a16="http://schemas.microsoft.com/office/drawing/2014/main" id="{306AB3BB-A71C-D854-09CC-427EB55A4924}"/>
                </a:ext>
              </a:extLst>
            </p:cNvPr>
            <p:cNvSpPr txBox="1">
              <a:spLocks/>
            </p:cNvSpPr>
            <p:nvPr/>
          </p:nvSpPr>
          <p:spPr>
            <a:xfrm>
              <a:off x="235973" y="721761"/>
              <a:ext cx="5427407" cy="16093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t>ADELAIDE OVAL, AUSTRALIA </a:t>
              </a:r>
            </a:p>
          </p:txBody>
        </p:sp>
      </p:grpSp>
    </p:spTree>
    <p:extLst>
      <p:ext uri="{BB962C8B-B14F-4D97-AF65-F5344CB8AC3E}">
        <p14:creationId xmlns:p14="http://schemas.microsoft.com/office/powerpoint/2010/main" val="2012514320"/>
      </p:ext>
    </p:extLst>
  </p:cSld>
  <p:clrMapOvr>
    <a:masterClrMapping/>
  </p:clrMapOvr>
  <p:transition spd="slow" advClick="0">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531DF-2C0E-4ADE-4112-781571525AE1}"/>
              </a:ext>
            </a:extLst>
          </p:cNvPr>
          <p:cNvSpPr txBox="1">
            <a:spLocks/>
          </p:cNvSpPr>
          <p:nvPr/>
        </p:nvSpPr>
        <p:spPr>
          <a:xfrm>
            <a:off x="3779022" y="-27678"/>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dirty="0">
                <a:latin typeface="Century Gothic" panose="020B0502020202020204" pitchFamily="34" charset="0"/>
              </a:rPr>
              <a:t>VENUE ANALYSIS</a:t>
            </a:r>
          </a:p>
        </p:txBody>
      </p:sp>
      <p:pic>
        <p:nvPicPr>
          <p:cNvPr id="4" name="Picture 2" descr="India vs England T20 World Cup 2022: England win the toss against India,  elect to field in Adelaide semifinal - BusinessToday">
            <a:extLst>
              <a:ext uri="{FF2B5EF4-FFF2-40B4-BE49-F238E27FC236}">
                <a16:creationId xmlns:a16="http://schemas.microsoft.com/office/drawing/2014/main" id="{6D1B8B8E-4D6D-1647-6E54-3F74F36E7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981700" cy="69783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hart&#10;&#10;Description automatically generated with medium confidence">
            <a:extLst>
              <a:ext uri="{FF2B5EF4-FFF2-40B4-BE49-F238E27FC236}">
                <a16:creationId xmlns:a16="http://schemas.microsoft.com/office/drawing/2014/main" id="{4EFF7C00-C814-5293-EF49-18FB973B9D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5429" y="1922406"/>
            <a:ext cx="4967353" cy="1467925"/>
          </a:xfrm>
          <a:prstGeom prst="rect">
            <a:avLst/>
          </a:prstGeom>
        </p:spPr>
      </p:pic>
      <p:sp>
        <p:nvSpPr>
          <p:cNvPr id="6" name="Title 1">
            <a:extLst>
              <a:ext uri="{FF2B5EF4-FFF2-40B4-BE49-F238E27FC236}">
                <a16:creationId xmlns:a16="http://schemas.microsoft.com/office/drawing/2014/main" id="{852FC4B9-2FA9-C0F6-982F-B87C3847AC4A}"/>
              </a:ext>
            </a:extLst>
          </p:cNvPr>
          <p:cNvSpPr txBox="1">
            <a:spLocks/>
          </p:cNvSpPr>
          <p:nvPr/>
        </p:nvSpPr>
        <p:spPr>
          <a:xfrm>
            <a:off x="6576353" y="3808731"/>
            <a:ext cx="5186429" cy="63112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2800" b="1" dirty="0">
                <a:solidFill>
                  <a:schemeClr val="bg1">
                    <a:lumMod val="65000"/>
                  </a:schemeClr>
                </a:solidFill>
                <a:latin typeface="Century Gothic" panose="020B0502020202020204" pitchFamily="34" charset="0"/>
              </a:rPr>
              <a:t>Irrespective of Toss  </a:t>
            </a:r>
          </a:p>
          <a:p>
            <a:pPr algn="ctr"/>
            <a:endParaRPr lang="en-US" sz="2800" dirty="0">
              <a:latin typeface="Century Gothic" panose="020B0502020202020204" pitchFamily="34" charset="0"/>
            </a:endParaRPr>
          </a:p>
          <a:p>
            <a:pPr algn="ctr"/>
            <a:endParaRPr lang="en-US" sz="2800" dirty="0">
              <a:latin typeface="Century Gothic" panose="020B0502020202020204" pitchFamily="34" charset="0"/>
            </a:endParaRPr>
          </a:p>
          <a:p>
            <a:pPr algn="ctr"/>
            <a:endParaRPr lang="en-US" sz="2800" dirty="0">
              <a:latin typeface="Century Gothic" panose="020B0502020202020204" pitchFamily="34" charset="0"/>
            </a:endParaRPr>
          </a:p>
          <a:p>
            <a:pPr algn="ctr"/>
            <a:endParaRPr lang="en-US" sz="2000" b="1" dirty="0"/>
          </a:p>
          <a:p>
            <a:pPr algn="ctr"/>
            <a:endParaRPr lang="en-US" sz="2000" b="1" dirty="0"/>
          </a:p>
        </p:txBody>
      </p:sp>
      <p:sp>
        <p:nvSpPr>
          <p:cNvPr id="7" name="Title 1">
            <a:extLst>
              <a:ext uri="{FF2B5EF4-FFF2-40B4-BE49-F238E27FC236}">
                <a16:creationId xmlns:a16="http://schemas.microsoft.com/office/drawing/2014/main" id="{F85BA459-D434-544E-54E6-8733639FE8EF}"/>
              </a:ext>
            </a:extLst>
          </p:cNvPr>
          <p:cNvSpPr txBox="1">
            <a:spLocks/>
          </p:cNvSpPr>
          <p:nvPr/>
        </p:nvSpPr>
        <p:spPr>
          <a:xfrm>
            <a:off x="6619518" y="4262874"/>
            <a:ext cx="4834607" cy="22706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1600" dirty="0">
                <a:latin typeface="Century Gothic" panose="020B0502020202020204" pitchFamily="34" charset="0"/>
              </a:rPr>
              <a:t>The team that bowls first, has a higher chance of winning. </a:t>
            </a:r>
          </a:p>
          <a:p>
            <a:pPr algn="ctr">
              <a:lnSpc>
                <a:spcPct val="170000"/>
              </a:lnSpc>
            </a:pPr>
            <a:r>
              <a:rPr lang="en-US" sz="1600" dirty="0">
                <a:latin typeface="Century Gothic" panose="020B0502020202020204" pitchFamily="34" charset="0"/>
              </a:rPr>
              <a:t>This data analysis is done with respect to Adelaide Oval Stadium. </a:t>
            </a:r>
          </a:p>
        </p:txBody>
      </p:sp>
      <p:pic>
        <p:nvPicPr>
          <p:cNvPr id="8" name="Picture 7" descr="A picture containing grass, outdoor, green, sport&#10;&#10;Description automatically generated">
            <a:extLst>
              <a:ext uri="{FF2B5EF4-FFF2-40B4-BE49-F238E27FC236}">
                <a16:creationId xmlns:a16="http://schemas.microsoft.com/office/drawing/2014/main" id="{8015AE85-6A43-14DB-3EB3-089E6C5955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802126"/>
            <a:ext cx="3432517" cy="2180225"/>
          </a:xfrm>
          <a:prstGeom prst="rect">
            <a:avLst/>
          </a:prstGeom>
        </p:spPr>
      </p:pic>
    </p:spTree>
    <p:extLst>
      <p:ext uri="{BB962C8B-B14F-4D97-AF65-F5344CB8AC3E}">
        <p14:creationId xmlns:p14="http://schemas.microsoft.com/office/powerpoint/2010/main" val="3145446608"/>
      </p:ext>
    </p:extLst>
  </p:cSld>
  <p:clrMapOvr>
    <a:masterClrMapping/>
  </p:clrMapOvr>
  <p:transition spd="slow" advClick="0">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2FC1E5-E4F4-C17E-C3F4-F514385A24C8}"/>
              </a:ext>
            </a:extLst>
          </p:cNvPr>
          <p:cNvPicPr>
            <a:picLocks noChangeAspect="1"/>
          </p:cNvPicPr>
          <p:nvPr/>
        </p:nvPicPr>
        <p:blipFill>
          <a:blip r:embed="rId2"/>
          <a:stretch>
            <a:fillRect/>
          </a:stretch>
        </p:blipFill>
        <p:spPr>
          <a:xfrm>
            <a:off x="415518" y="1543427"/>
            <a:ext cx="11360963" cy="4814646"/>
          </a:xfrm>
          <a:prstGeom prst="rect">
            <a:avLst/>
          </a:prstGeom>
        </p:spPr>
      </p:pic>
      <p:sp>
        <p:nvSpPr>
          <p:cNvPr id="4" name="Title 1">
            <a:extLst>
              <a:ext uri="{FF2B5EF4-FFF2-40B4-BE49-F238E27FC236}">
                <a16:creationId xmlns:a16="http://schemas.microsoft.com/office/drawing/2014/main" id="{A5496DC6-0416-AA51-FE37-92210EB69905}"/>
              </a:ext>
            </a:extLst>
          </p:cNvPr>
          <p:cNvSpPr txBox="1">
            <a:spLocks/>
          </p:cNvSpPr>
          <p:nvPr/>
        </p:nvSpPr>
        <p:spPr>
          <a:xfrm>
            <a:off x="0" y="0"/>
            <a:ext cx="12701796"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200" dirty="0">
                <a:latin typeface="Century Gothic" panose="020B0502020202020204" pitchFamily="34" charset="0"/>
              </a:rPr>
              <a:t>OVERVIEW </a:t>
            </a:r>
            <a:r>
              <a:rPr lang="en-US" sz="2400" dirty="0">
                <a:solidFill>
                  <a:schemeClr val="bg2">
                    <a:lumMod val="50000"/>
                  </a:schemeClr>
                </a:solidFill>
                <a:latin typeface="Century Gothic" panose="020B0502020202020204" pitchFamily="34" charset="0"/>
              </a:rPr>
              <a:t>ALL MATCHES PLAYED IN ADELAIDE OVAL , AUSTRALIA </a:t>
            </a:r>
            <a:endParaRPr lang="en-US" sz="3200" dirty="0">
              <a:solidFill>
                <a:schemeClr val="bg2">
                  <a:lumMod val="50000"/>
                </a:schemeClr>
              </a:solidFill>
              <a:latin typeface="Century Gothic" panose="020B0502020202020204" pitchFamily="34" charset="0"/>
            </a:endParaRPr>
          </a:p>
        </p:txBody>
      </p:sp>
    </p:spTree>
    <p:extLst>
      <p:ext uri="{BB962C8B-B14F-4D97-AF65-F5344CB8AC3E}">
        <p14:creationId xmlns:p14="http://schemas.microsoft.com/office/powerpoint/2010/main" val="399854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6DD01C4-5563-DABF-C72E-33954FAAF3A1}"/>
              </a:ext>
            </a:extLst>
          </p:cNvPr>
          <p:cNvGrpSpPr/>
          <p:nvPr/>
        </p:nvGrpSpPr>
        <p:grpSpPr>
          <a:xfrm>
            <a:off x="371771" y="715850"/>
            <a:ext cx="11219857" cy="2434393"/>
            <a:chOff x="280218" y="58980"/>
            <a:chExt cx="11219857" cy="2434393"/>
          </a:xfrm>
        </p:grpSpPr>
        <p:sp>
          <p:nvSpPr>
            <p:cNvPr id="2" name="Title 1">
              <a:extLst>
                <a:ext uri="{FF2B5EF4-FFF2-40B4-BE49-F238E27FC236}">
                  <a16:creationId xmlns:a16="http://schemas.microsoft.com/office/drawing/2014/main" id="{EE9531DF-2C0E-4ADE-4112-781571525AE1}"/>
                </a:ext>
              </a:extLst>
            </p:cNvPr>
            <p:cNvSpPr txBox="1">
              <a:spLocks/>
            </p:cNvSpPr>
            <p:nvPr/>
          </p:nvSpPr>
          <p:spPr>
            <a:xfrm>
              <a:off x="984475" y="58980"/>
              <a:ext cx="10515600" cy="132556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400" b="1" dirty="0">
                  <a:latin typeface="Century Gothic" panose="020B0502020202020204" pitchFamily="34" charset="0"/>
                </a:rPr>
                <a:t>2</a:t>
              </a:r>
              <a:r>
                <a:rPr lang="en-US" sz="5400" dirty="0">
                  <a:latin typeface="Century Gothic" panose="020B0502020202020204" pitchFamily="34" charset="0"/>
                </a:rPr>
                <a:t> PITCH </a:t>
              </a:r>
            </a:p>
            <a:p>
              <a:pPr algn="l"/>
              <a:r>
                <a:rPr lang="en-US" sz="5400" dirty="0">
                  <a:latin typeface="Century Gothic" panose="020B0502020202020204" pitchFamily="34" charset="0"/>
                </a:rPr>
                <a:t>CONDITION</a:t>
              </a:r>
            </a:p>
          </p:txBody>
        </p:sp>
        <p:sp>
          <p:nvSpPr>
            <p:cNvPr id="3" name="Title 1">
              <a:extLst>
                <a:ext uri="{FF2B5EF4-FFF2-40B4-BE49-F238E27FC236}">
                  <a16:creationId xmlns:a16="http://schemas.microsoft.com/office/drawing/2014/main" id="{306AB3BB-A71C-D854-09CC-427EB55A4924}"/>
                </a:ext>
              </a:extLst>
            </p:cNvPr>
            <p:cNvSpPr txBox="1">
              <a:spLocks/>
            </p:cNvSpPr>
            <p:nvPr/>
          </p:nvSpPr>
          <p:spPr>
            <a:xfrm>
              <a:off x="280218" y="883993"/>
              <a:ext cx="5427407" cy="16093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1800" dirty="0"/>
            </a:p>
          </p:txBody>
        </p:sp>
      </p:grpSp>
      <p:sp>
        <p:nvSpPr>
          <p:cNvPr id="4" name="Title 1">
            <a:extLst>
              <a:ext uri="{FF2B5EF4-FFF2-40B4-BE49-F238E27FC236}">
                <a16:creationId xmlns:a16="http://schemas.microsoft.com/office/drawing/2014/main" id="{E972ABE0-72F7-F7BC-6D95-C16A71DE490E}"/>
              </a:ext>
            </a:extLst>
          </p:cNvPr>
          <p:cNvSpPr txBox="1">
            <a:spLocks/>
          </p:cNvSpPr>
          <p:nvPr/>
        </p:nvSpPr>
        <p:spPr>
          <a:xfrm>
            <a:off x="929529" y="1540863"/>
            <a:ext cx="4311889" cy="521659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Arial" panose="020B0604020202020204" pitchFamily="34" charset="0"/>
              <a:buChar char="•"/>
            </a:pPr>
            <a:r>
              <a:rPr lang="en-US" sz="1400" b="0" i="0" dirty="0">
                <a:solidFill>
                  <a:srgbClr val="444444"/>
                </a:solidFill>
                <a:effectLst/>
                <a:latin typeface="Century Gothic" panose="020B0502020202020204" pitchFamily="34" charset="0"/>
              </a:rPr>
              <a:t>The Adelaide Oval has always been a typically high-scoring ground in Australia, with assistance for both the </a:t>
            </a:r>
            <a:r>
              <a:rPr lang="en-US" sz="1400" b="1" i="0" dirty="0">
                <a:solidFill>
                  <a:srgbClr val="444444"/>
                </a:solidFill>
                <a:effectLst/>
                <a:latin typeface="Century Gothic" panose="020B0502020202020204" pitchFamily="34" charset="0"/>
              </a:rPr>
              <a:t>pacers as well as the spinners</a:t>
            </a:r>
            <a:r>
              <a:rPr lang="en-US" sz="1400" b="0" i="0" dirty="0">
                <a:solidFill>
                  <a:srgbClr val="444444"/>
                </a:solidFill>
                <a:effectLst/>
                <a:latin typeface="Century Gothic" panose="020B0502020202020204" pitchFamily="34" charset="0"/>
              </a:rPr>
              <a:t>. </a:t>
            </a:r>
          </a:p>
          <a:p>
            <a:pPr marL="285750" indent="-285750">
              <a:lnSpc>
                <a:spcPct val="150000"/>
              </a:lnSpc>
              <a:buFont typeface="Arial" panose="020B0604020202020204" pitchFamily="34" charset="0"/>
              <a:buChar char="•"/>
            </a:pPr>
            <a:endParaRPr lang="en-US" sz="1400" dirty="0">
              <a:solidFill>
                <a:srgbClr val="444444"/>
              </a:solidFill>
              <a:latin typeface="Century Gothic" panose="020B0502020202020204" pitchFamily="34" charset="0"/>
            </a:endParaRPr>
          </a:p>
          <a:p>
            <a:pPr marL="285750" indent="-285750">
              <a:lnSpc>
                <a:spcPct val="150000"/>
              </a:lnSpc>
              <a:buFont typeface="Arial" panose="020B0604020202020204" pitchFamily="34" charset="0"/>
              <a:buChar char="•"/>
            </a:pPr>
            <a:r>
              <a:rPr lang="en-US" sz="1400" b="0" i="0" dirty="0">
                <a:solidFill>
                  <a:srgbClr val="444444"/>
                </a:solidFill>
                <a:effectLst/>
                <a:latin typeface="Century Gothic" panose="020B0502020202020204" pitchFamily="34" charset="0"/>
              </a:rPr>
              <a:t>Particularly under lights, </a:t>
            </a:r>
            <a:r>
              <a:rPr lang="en-US" sz="1400" b="1" i="0" dirty="0">
                <a:solidFill>
                  <a:srgbClr val="444444"/>
                </a:solidFill>
                <a:effectLst/>
                <a:latin typeface="Century Gothic" panose="020B0502020202020204" pitchFamily="34" charset="0"/>
              </a:rPr>
              <a:t>batting first </a:t>
            </a:r>
            <a:r>
              <a:rPr lang="en-US" sz="1400" b="0" i="0" dirty="0">
                <a:solidFill>
                  <a:srgbClr val="444444"/>
                </a:solidFill>
                <a:effectLst/>
                <a:latin typeface="Century Gothic" panose="020B0502020202020204" pitchFamily="34" charset="0"/>
              </a:rPr>
              <a:t>could have its advantages.</a:t>
            </a:r>
            <a:r>
              <a:rPr lang="en-US" sz="1400" dirty="0">
                <a:solidFill>
                  <a:srgbClr val="444444"/>
                </a:solidFill>
                <a:latin typeface="Century Gothic" panose="020B0502020202020204" pitchFamily="34" charset="0"/>
                <a:ea typeface="+mj-ea"/>
                <a:cs typeface="+mj-cs"/>
              </a:rPr>
              <a:t> </a:t>
            </a:r>
          </a:p>
          <a:p>
            <a:pPr marL="285750" indent="-285750">
              <a:lnSpc>
                <a:spcPct val="150000"/>
              </a:lnSpc>
              <a:buFont typeface="Arial" panose="020B0604020202020204" pitchFamily="34" charset="0"/>
              <a:buChar char="•"/>
            </a:pPr>
            <a:endParaRPr lang="en-US" sz="1400" dirty="0">
              <a:solidFill>
                <a:srgbClr val="444444"/>
              </a:solidFill>
              <a:latin typeface="Century Gothic" panose="020B0502020202020204" pitchFamily="34" charset="0"/>
            </a:endParaRPr>
          </a:p>
          <a:p>
            <a:pPr marL="285750" indent="-285750">
              <a:lnSpc>
                <a:spcPct val="150000"/>
              </a:lnSpc>
              <a:buFont typeface="Arial" panose="020B0604020202020204" pitchFamily="34" charset="0"/>
              <a:buChar char="•"/>
            </a:pPr>
            <a:r>
              <a:rPr lang="en-US" sz="1400" b="1" dirty="0">
                <a:solidFill>
                  <a:srgbClr val="444444"/>
                </a:solidFill>
                <a:latin typeface="Century Gothic" panose="020B0502020202020204" pitchFamily="34" charset="0"/>
                <a:ea typeface="+mj-ea"/>
                <a:cs typeface="+mj-cs"/>
              </a:rPr>
              <a:t>Estimated specifically for </a:t>
            </a:r>
            <a:r>
              <a:rPr lang="en-US" sz="1400" b="1" dirty="0">
                <a:solidFill>
                  <a:srgbClr val="444444"/>
                </a:solidFill>
                <a:latin typeface="Century Gothic" panose="020B0502020202020204" pitchFamily="34" charset="0"/>
              </a:rPr>
              <a:t>IND VS ENG </a:t>
            </a:r>
            <a:r>
              <a:rPr lang="en-US" sz="1400" dirty="0">
                <a:solidFill>
                  <a:srgbClr val="444444"/>
                </a:solidFill>
                <a:latin typeface="Century Gothic" panose="020B0502020202020204" pitchFamily="34" charset="0"/>
                <a:ea typeface="+mj-ea"/>
                <a:cs typeface="+mj-cs"/>
              </a:rPr>
              <a:t>Adelaide Oval is not the easiest to bat on with the ball gripping the surface. It was </a:t>
            </a:r>
            <a:r>
              <a:rPr lang="en-US" sz="1400" b="1" dirty="0">
                <a:solidFill>
                  <a:srgbClr val="444444"/>
                </a:solidFill>
                <a:latin typeface="Century Gothic" panose="020B0502020202020204" pitchFamily="34" charset="0"/>
                <a:ea typeface="+mj-ea"/>
                <a:cs typeface="+mj-cs"/>
              </a:rPr>
              <a:t>tough for the second innings.</a:t>
            </a:r>
            <a:endParaRPr lang="en-US" sz="1400" b="0" i="0" dirty="0">
              <a:solidFill>
                <a:srgbClr val="444444"/>
              </a:solidFill>
              <a:effectLst/>
              <a:latin typeface="Century Gothic" panose="020B0502020202020204" pitchFamily="34" charset="0"/>
            </a:endParaRPr>
          </a:p>
        </p:txBody>
      </p:sp>
      <p:pic>
        <p:nvPicPr>
          <p:cNvPr id="5" name="Picture 2" descr="All you need to know about cricket pitches: Preparation, different tracks,  soil composition and characteristics | Cricket News - Times of India">
            <a:extLst>
              <a:ext uri="{FF2B5EF4-FFF2-40B4-BE49-F238E27FC236}">
                <a16:creationId xmlns:a16="http://schemas.microsoft.com/office/drawing/2014/main" id="{441AE0EE-166B-E639-4E0B-64A4D3DBFB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02696" y="0"/>
            <a:ext cx="4613276" cy="6858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30B63A-8633-4CC1-7F06-DD4F535FB08F}"/>
              </a:ext>
            </a:extLst>
          </p:cNvPr>
          <p:cNvSpPr txBox="1"/>
          <p:nvPr/>
        </p:nvSpPr>
        <p:spPr>
          <a:xfrm>
            <a:off x="235484" y="6438900"/>
            <a:ext cx="6098344" cy="369332"/>
          </a:xfrm>
          <a:prstGeom prst="rect">
            <a:avLst/>
          </a:prstGeom>
          <a:noFill/>
        </p:spPr>
        <p:txBody>
          <a:bodyPr wrap="square">
            <a:spAutoFit/>
          </a:bodyPr>
          <a:lstStyle/>
          <a:p>
            <a:r>
              <a:rPr lang="en-US" i="1" dirty="0">
                <a:solidFill>
                  <a:schemeClr val="bg2"/>
                </a:solidFill>
              </a:rPr>
              <a:t>Ref: https://cricketmastery.com/how-to-read-a-cricket-pitch/</a:t>
            </a:r>
          </a:p>
        </p:txBody>
      </p:sp>
    </p:spTree>
    <p:extLst>
      <p:ext uri="{BB962C8B-B14F-4D97-AF65-F5344CB8AC3E}">
        <p14:creationId xmlns:p14="http://schemas.microsoft.com/office/powerpoint/2010/main" val="637149354"/>
      </p:ext>
    </p:extLst>
  </p:cSld>
  <p:clrMapOvr>
    <a:masterClrMapping/>
  </p:clrMapOvr>
  <p:transition spd="slow" advClick="0">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06AB3BB-A71C-D854-09CC-427EB55A4924}"/>
              </a:ext>
            </a:extLst>
          </p:cNvPr>
          <p:cNvSpPr txBox="1">
            <a:spLocks/>
          </p:cNvSpPr>
          <p:nvPr/>
        </p:nvSpPr>
        <p:spPr>
          <a:xfrm>
            <a:off x="838200" y="1616571"/>
            <a:ext cx="10515600" cy="3954496"/>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latin typeface="Century Gothic"/>
              </a:rPr>
              <a:t>PARAMETERS ADVANTAGE-WISE </a:t>
            </a:r>
            <a:endParaRPr lang="en-US" sz="2800" b="1" dirty="0">
              <a:latin typeface="Century Gothic" panose="020B0502020202020204" pitchFamily="34" charset="0"/>
            </a:endParaRPr>
          </a:p>
          <a:p>
            <a:pPr algn="ctr"/>
            <a:endParaRPr lang="en-US" sz="2800" b="1" dirty="0">
              <a:latin typeface="Century Gothic" panose="020B0502020202020204" pitchFamily="34" charset="0"/>
            </a:endParaRPr>
          </a:p>
          <a:p>
            <a:pPr algn="ctr"/>
            <a:endParaRPr lang="en-US" sz="2800" dirty="0">
              <a:latin typeface="Century Gothic" panose="020B0502020202020204" pitchFamily="34" charset="0"/>
            </a:endParaRPr>
          </a:p>
          <a:p>
            <a:pPr algn="ctr"/>
            <a:r>
              <a:rPr lang="en-US" sz="2800" b="1">
                <a:solidFill>
                  <a:schemeClr val="accent6"/>
                </a:solidFill>
                <a:latin typeface="Century Gothic"/>
              </a:rPr>
              <a:t>PITCH ( ENG 0 – IND 1 )</a:t>
            </a:r>
          </a:p>
          <a:p>
            <a:pPr marL="457200" indent="-457200" algn="ctr">
              <a:buAutoNum type="arabicPeriod"/>
            </a:pPr>
            <a:endParaRPr lang="en-US" sz="2800" dirty="0">
              <a:latin typeface="Century Gothic" panose="020B0502020202020204" pitchFamily="34" charset="0"/>
            </a:endParaRPr>
          </a:p>
          <a:p>
            <a:pPr algn="ctr"/>
            <a:r>
              <a:rPr lang="en-US" sz="2800">
                <a:latin typeface="Century Gothic"/>
              </a:rPr>
              <a:t>The Indian team had </a:t>
            </a:r>
            <a:r>
              <a:rPr lang="en-US" sz="2800" b="1" i="0">
                <a:solidFill>
                  <a:srgbClr val="C00000"/>
                </a:solidFill>
                <a:effectLst/>
                <a:latin typeface="Century Gothic"/>
              </a:rPr>
              <a:t>pacers as well as the spinners</a:t>
            </a:r>
          </a:p>
          <a:p>
            <a:pPr algn="ctr"/>
            <a:r>
              <a:rPr lang="en-US" sz="2800">
                <a:latin typeface="Century Gothic"/>
              </a:rPr>
              <a:t>in the team but failed to use this advantage for the win. </a:t>
            </a:r>
            <a:endParaRPr lang="en-US" sz="2800" dirty="0">
              <a:latin typeface="Century Gothic" panose="020B0502020202020204" pitchFamily="34" charset="0"/>
            </a:endParaRPr>
          </a:p>
          <a:p>
            <a:pPr algn="ctr"/>
            <a:endParaRPr lang="en-US" sz="2800" dirty="0">
              <a:latin typeface="Century Gothic" panose="020B0502020202020204" pitchFamily="34" charset="0"/>
            </a:endParaRPr>
          </a:p>
          <a:p>
            <a:pPr algn="ctr"/>
            <a:r>
              <a:rPr lang="en-US" sz="2800" b="1">
                <a:latin typeface="Century Gothic"/>
              </a:rPr>
              <a:t>Hence, </a:t>
            </a:r>
            <a:endParaRPr lang="en-US" sz="2800" b="1" dirty="0">
              <a:latin typeface="Century Gothic" panose="020B0502020202020204" pitchFamily="34" charset="0"/>
            </a:endParaRPr>
          </a:p>
          <a:p>
            <a:pPr algn="ctr"/>
            <a:endParaRPr lang="en-US" sz="2800" b="1" dirty="0">
              <a:solidFill>
                <a:srgbClr val="C00000"/>
              </a:solidFill>
              <a:latin typeface="Century Gothic" panose="020B0502020202020204" pitchFamily="34" charset="0"/>
            </a:endParaRPr>
          </a:p>
          <a:p>
            <a:pPr algn="ctr"/>
            <a:r>
              <a:rPr lang="en-US" sz="2800" b="1">
                <a:solidFill>
                  <a:srgbClr val="C00000"/>
                </a:solidFill>
                <a:latin typeface="Century Gothic"/>
              </a:rPr>
              <a:t>PITCH ( ENG 1– IND 0 )</a:t>
            </a:r>
          </a:p>
          <a:p>
            <a:pPr algn="ctr"/>
            <a:endParaRPr lang="en-US" sz="2800" dirty="0">
              <a:latin typeface="Century Gothic" panose="020B0502020202020204" pitchFamily="34" charset="0"/>
            </a:endParaRPr>
          </a:p>
          <a:p>
            <a:pPr algn="ctr"/>
            <a:endParaRPr lang="en-US" sz="2000" b="1" dirty="0"/>
          </a:p>
          <a:p>
            <a:pPr algn="ctr"/>
            <a:endParaRPr lang="en-US" sz="2000" b="1" dirty="0"/>
          </a:p>
        </p:txBody>
      </p:sp>
    </p:spTree>
    <p:extLst>
      <p:ext uri="{BB962C8B-B14F-4D97-AF65-F5344CB8AC3E}">
        <p14:creationId xmlns:p14="http://schemas.microsoft.com/office/powerpoint/2010/main" val="3501931676"/>
      </p:ext>
    </p:extLst>
  </p:cSld>
  <p:clrMapOvr>
    <a:masterClrMapping/>
  </p:clrMapOvr>
  <p:transition spd="slow" advClick="0">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e929ff2-f8a2-431d-8213-d55c429bc34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7D23135DAD46443B8F21BD24A516C80" ma:contentTypeVersion="8" ma:contentTypeDescription="Create a new document." ma:contentTypeScope="" ma:versionID="cd50c5b656378cc7d9ec2ee8fd825378">
  <xsd:schema xmlns:xsd="http://www.w3.org/2001/XMLSchema" xmlns:xs="http://www.w3.org/2001/XMLSchema" xmlns:p="http://schemas.microsoft.com/office/2006/metadata/properties" xmlns:ns3="6e929ff2-f8a2-431d-8213-d55c429bc345" xmlns:ns4="44b5cc71-b69a-4a55-99db-5b52d5585816" targetNamespace="http://schemas.microsoft.com/office/2006/metadata/properties" ma:root="true" ma:fieldsID="7dc6311cb13f860de633195eecb2dad7" ns3:_="" ns4:_="">
    <xsd:import namespace="6e929ff2-f8a2-431d-8213-d55c429bc345"/>
    <xsd:import namespace="44b5cc71-b69a-4a55-99db-5b52d5585816"/>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929ff2-f8a2-431d-8213-d55c429bc34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_activity" ma:index="1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4b5cc71-b69a-4a55-99db-5b52d558581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0CAFAC-E916-4B3B-9094-515AE9C4DD52}">
  <ds:schemaRefs>
    <ds:schemaRef ds:uri="44b5cc71-b69a-4a55-99db-5b52d5585816"/>
    <ds:schemaRef ds:uri="http://purl.org/dc/dcmitype/"/>
    <ds:schemaRef ds:uri="http://schemas.openxmlformats.org/package/2006/metadata/core-properties"/>
    <ds:schemaRef ds:uri="http://purl.org/dc/elements/1.1/"/>
    <ds:schemaRef ds:uri="http://purl.org/dc/terms/"/>
    <ds:schemaRef ds:uri="6e929ff2-f8a2-431d-8213-d55c429bc345"/>
    <ds:schemaRef ds:uri="http://www.w3.org/XML/1998/namespace"/>
    <ds:schemaRef ds:uri="http://schemas.microsoft.com/office/2006/documentManagement/types"/>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07EBA6EE-A244-4370-8A60-08CF5A9B3EB1}">
  <ds:schemaRefs>
    <ds:schemaRef ds:uri="http://schemas.microsoft.com/sharepoint/v3/contenttype/forms"/>
  </ds:schemaRefs>
</ds:datastoreItem>
</file>

<file path=customXml/itemProps3.xml><?xml version="1.0" encoding="utf-8"?>
<ds:datastoreItem xmlns:ds="http://schemas.openxmlformats.org/officeDocument/2006/customXml" ds:itemID="{2CAF7063-46BC-4778-8B02-5D876FC09C8E}">
  <ds:schemaRefs>
    <ds:schemaRef ds:uri="44b5cc71-b69a-4a55-99db-5b52d5585816"/>
    <ds:schemaRef ds:uri="6e929ff2-f8a2-431d-8213-d55c429bc34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889</TotalTime>
  <Words>1365</Words>
  <Application>Microsoft Office PowerPoint</Application>
  <PresentationFormat>Widescreen</PresentationFormat>
  <Paragraphs>217</Paragraphs>
  <Slides>31</Slides>
  <Notes>17</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31</vt:i4>
      </vt:variant>
    </vt:vector>
  </HeadingPairs>
  <TitlesOfParts>
    <vt:vector size="41" baseType="lpstr">
      <vt:lpstr>Arial</vt:lpstr>
      <vt:lpstr>Calibri</vt:lpstr>
      <vt:lpstr>Calibri Light</vt:lpstr>
      <vt:lpstr>Century Gothic</vt:lpstr>
      <vt:lpstr>kepler-std</vt:lpstr>
      <vt:lpstr>Lato</vt:lpstr>
      <vt:lpstr>Segoe UI</vt:lpstr>
      <vt:lpstr>Tableau Book</vt:lpstr>
      <vt:lpstr>Office Theme</vt:lpstr>
      <vt:lpstr>Office Theme</vt:lpstr>
      <vt:lpstr>MSIS 670 (Fall 2022) Business Intelligence    </vt:lpstr>
      <vt:lpstr>BUSINESS PROBLEM </vt:lpstr>
      <vt:lpstr>T20 Cricket World Cup: What Went Wrong for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INDIA Batsman Analysis</vt:lpstr>
      <vt:lpstr>INDIA Bowler Analysis</vt:lpstr>
      <vt:lpstr>PowerPoint Presentation</vt:lpstr>
      <vt:lpstr>ENGLAND  Player Analysis</vt:lpstr>
      <vt:lpstr>PowerPoint Presentation</vt:lpstr>
      <vt:lpstr>WHY INDIA LOST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Yagna Muni</dc:creator>
  <cp:lastModifiedBy>MahuaNitin Hiray</cp:lastModifiedBy>
  <cp:revision>26</cp:revision>
  <dcterms:created xsi:type="dcterms:W3CDTF">2022-12-18T04:30:00Z</dcterms:created>
  <dcterms:modified xsi:type="dcterms:W3CDTF">2022-12-21T04:55:18Z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0x01010097D23135DAD46443B8F21BD24A516C80</vt:lpwstr>
  </property>
</Properties>
</file>